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4"/>
  </p:notesMasterIdLst>
  <p:sldIdLst>
    <p:sldId id="256" r:id="rId2"/>
    <p:sldId id="257" r:id="rId3"/>
    <p:sldId id="258" r:id="rId4"/>
    <p:sldId id="267" r:id="rId5"/>
    <p:sldId id="260" r:id="rId6"/>
    <p:sldId id="261" r:id="rId7"/>
    <p:sldId id="262" r:id="rId8"/>
    <p:sldId id="266" r:id="rId9"/>
    <p:sldId id="263" r:id="rId10"/>
    <p:sldId id="268" r:id="rId11"/>
    <p:sldId id="264"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0108" autoAdjust="0"/>
  </p:normalViewPr>
  <p:slideViewPr>
    <p:cSldViewPr>
      <p:cViewPr varScale="1">
        <p:scale>
          <a:sx n="58" d="100"/>
          <a:sy n="58" d="100"/>
        </p:scale>
        <p:origin x="-1716" y="-84"/>
      </p:cViewPr>
      <p:guideLst>
        <p:guide orient="horz" pos="2160"/>
        <p:guide pos="2880"/>
      </p:guideLst>
    </p:cSldViewPr>
  </p:slideViewPr>
  <p:outlineViewPr>
    <p:cViewPr>
      <p:scale>
        <a:sx n="33" d="100"/>
        <a:sy n="33" d="100"/>
      </p:scale>
      <p:origin x="0" y="361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T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7673D6-3870-42F2-958E-1D5D9291FB5B}" type="datetimeFigureOut">
              <a:rPr lang="en-TT" smtClean="0"/>
              <a:pPr/>
              <a:t>19/03/2013</a:t>
            </a:fld>
            <a:endParaRPr lang="en-T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T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T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5173D7-5E44-4B3D-97A4-232E7C8D8932}" type="slidenum">
              <a:rPr lang="en-TT" smtClean="0"/>
              <a:pPr/>
              <a:t>‹#›</a:t>
            </a:fld>
            <a:endParaRPr lang="en-T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TT" b="1" dirty="0" smtClean="0"/>
              <a:t>STAKEHOLDER</a:t>
            </a:r>
            <a:r>
              <a:rPr lang="en-TT" b="1" baseline="0" dirty="0" smtClean="0"/>
              <a:t> IDENTFICATION AND ANALYSIS</a:t>
            </a:r>
            <a:r>
              <a:rPr lang="en-TT" baseline="0" dirty="0" smtClean="0"/>
              <a:t>: A s</a:t>
            </a:r>
            <a:r>
              <a:rPr lang="en-TT" dirty="0" smtClean="0"/>
              <a:t>takeholder can </a:t>
            </a:r>
            <a:r>
              <a:rPr lang="en-GB" sz="1200" kern="1200" dirty="0" smtClean="0">
                <a:solidFill>
                  <a:schemeClr val="tx1"/>
                </a:solidFill>
                <a:latin typeface="+mn-lt"/>
                <a:ea typeface="+mn-ea"/>
                <a:cs typeface="+mn-cs"/>
              </a:rPr>
              <a:t>be defined as the people who have rights to, responsibilities for, and interests in a resource.</a:t>
            </a:r>
            <a:r>
              <a:rPr lang="en-GB" sz="1200" kern="1200" baseline="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Typical stakeholders in natural resource management therefore include</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government agencies, the private sector, CBOs, NGOs, academic institutions, the media, intergovernmental bodies, technical assistance agencies and donors;</a:t>
            </a:r>
            <a:endParaRPr lang="en-TT" sz="1200" kern="1200" dirty="0" smtClean="0">
              <a:solidFill>
                <a:schemeClr val="tx1"/>
              </a:solidFill>
              <a:latin typeface="+mn-lt"/>
              <a:ea typeface="+mn-ea"/>
              <a:cs typeface="+mn-cs"/>
            </a:endParaRPr>
          </a:p>
          <a:p>
            <a:pPr lvl="0">
              <a:buFont typeface="Arial" pitchFamily="34" charset="0"/>
              <a:buNone/>
            </a:pPr>
            <a:endParaRPr lang="en-GB" sz="1200" kern="1200" dirty="0" smtClean="0">
              <a:solidFill>
                <a:schemeClr val="tx1"/>
              </a:solidFill>
              <a:latin typeface="+mn-lt"/>
              <a:ea typeface="+mn-ea"/>
              <a:cs typeface="+mn-cs"/>
            </a:endParaRPr>
          </a:p>
          <a:p>
            <a:pPr lvl="0">
              <a:buFont typeface="Arial" pitchFamily="34" charset="0"/>
              <a:buNone/>
            </a:pPr>
            <a:r>
              <a:rPr lang="en-GB" sz="1200" kern="1200" dirty="0" smtClean="0">
                <a:solidFill>
                  <a:schemeClr val="tx1"/>
                </a:solidFill>
                <a:latin typeface="+mn-lt"/>
                <a:ea typeface="+mn-ea"/>
                <a:cs typeface="+mn-cs"/>
              </a:rPr>
              <a:t>Stakeholders are found at many levels: </a:t>
            </a:r>
            <a:endParaRPr lang="en-TT" sz="1200" kern="1200" dirty="0" smtClean="0">
              <a:solidFill>
                <a:schemeClr val="tx1"/>
              </a:solidFill>
              <a:latin typeface="+mn-lt"/>
              <a:ea typeface="+mn-ea"/>
              <a:cs typeface="+mn-cs"/>
            </a:endParaRPr>
          </a:p>
          <a:p>
            <a:pPr lvl="1">
              <a:buFont typeface="Arial" pitchFamily="34" charset="0"/>
              <a:buChar char="•"/>
            </a:pPr>
            <a:r>
              <a:rPr lang="en-GB" sz="1200" kern="1200" dirty="0" smtClean="0">
                <a:solidFill>
                  <a:schemeClr val="tx1"/>
                </a:solidFill>
                <a:latin typeface="+mn-lt"/>
                <a:ea typeface="+mn-ea"/>
                <a:cs typeface="+mn-cs"/>
              </a:rPr>
              <a:t>local (e.g. communities living adjacent to a forest, forest users);</a:t>
            </a:r>
            <a:endParaRPr lang="en-TT" sz="1200" kern="1200" dirty="0" smtClean="0">
              <a:solidFill>
                <a:schemeClr val="tx1"/>
              </a:solidFill>
              <a:latin typeface="+mn-lt"/>
              <a:ea typeface="+mn-ea"/>
              <a:cs typeface="+mn-cs"/>
            </a:endParaRPr>
          </a:p>
          <a:p>
            <a:pPr lvl="1">
              <a:buFont typeface="Arial" pitchFamily="34" charset="0"/>
              <a:buChar char="•"/>
            </a:pPr>
            <a:r>
              <a:rPr lang="en-GB" sz="1200" kern="1200" dirty="0" smtClean="0">
                <a:solidFill>
                  <a:schemeClr val="tx1"/>
                </a:solidFill>
                <a:latin typeface="+mn-lt"/>
                <a:ea typeface="+mn-ea"/>
                <a:cs typeface="+mn-cs"/>
              </a:rPr>
              <a:t>national (e.g. government agencies with responsibility for forest management, private sector companies)</a:t>
            </a:r>
            <a:endParaRPr lang="en-TT" sz="1200" kern="1200" dirty="0" smtClean="0">
              <a:solidFill>
                <a:schemeClr val="tx1"/>
              </a:solidFill>
              <a:latin typeface="+mn-lt"/>
              <a:ea typeface="+mn-ea"/>
              <a:cs typeface="+mn-cs"/>
            </a:endParaRPr>
          </a:p>
          <a:p>
            <a:pPr lvl="1">
              <a:buFont typeface="Arial" pitchFamily="34" charset="0"/>
              <a:buChar char="•"/>
            </a:pPr>
            <a:r>
              <a:rPr lang="en-GB" sz="1200" kern="1200" dirty="0" smtClean="0">
                <a:solidFill>
                  <a:schemeClr val="tx1"/>
                </a:solidFill>
                <a:latin typeface="+mn-lt"/>
                <a:ea typeface="+mn-ea"/>
                <a:cs typeface="+mn-cs"/>
              </a:rPr>
              <a:t>regional (e.g. regional NGOs, regional intergovernmental bodies)</a:t>
            </a:r>
            <a:endParaRPr lang="en-TT" sz="1200" kern="1200" dirty="0" smtClean="0">
              <a:solidFill>
                <a:schemeClr val="tx1"/>
              </a:solidFill>
              <a:latin typeface="+mn-lt"/>
              <a:ea typeface="+mn-ea"/>
              <a:cs typeface="+mn-cs"/>
            </a:endParaRPr>
          </a:p>
          <a:p>
            <a:pPr lvl="1">
              <a:buFont typeface="Arial" pitchFamily="34" charset="0"/>
              <a:buChar char="•"/>
            </a:pPr>
            <a:r>
              <a:rPr lang="en-GB" sz="1200" kern="1200" dirty="0" smtClean="0">
                <a:solidFill>
                  <a:schemeClr val="tx1"/>
                </a:solidFill>
                <a:latin typeface="+mn-lt"/>
                <a:ea typeface="+mn-ea"/>
                <a:cs typeface="+mn-cs"/>
              </a:rPr>
              <a:t>international (e.g. tourists, foreign-based companies, international NGOs, regional or international donors and technical assistance agencies);</a:t>
            </a:r>
            <a:endParaRPr lang="en-TT" sz="1200" kern="1200" dirty="0" smtClean="0">
              <a:solidFill>
                <a:schemeClr val="tx1"/>
              </a:solidFill>
              <a:latin typeface="+mn-lt"/>
              <a:ea typeface="+mn-ea"/>
              <a:cs typeface="+mn-cs"/>
            </a:endParaRPr>
          </a:p>
          <a:p>
            <a:pPr lvl="1">
              <a:buFont typeface="Arial" pitchFamily="34" charset="0"/>
              <a:buChar char="•"/>
            </a:pPr>
            <a:r>
              <a:rPr lang="en-GB" sz="1200" kern="1200" dirty="0" smtClean="0">
                <a:solidFill>
                  <a:schemeClr val="tx1"/>
                </a:solidFill>
                <a:latin typeface="+mn-lt"/>
                <a:ea typeface="+mn-ea"/>
                <a:cs typeface="+mn-cs"/>
              </a:rPr>
              <a:t>organisations or formal groups as well as individuals, communities and informal networks;</a:t>
            </a:r>
            <a:endParaRPr lang="en-TT" sz="1200" kern="1200" dirty="0" smtClean="0">
              <a:solidFill>
                <a:schemeClr val="tx1"/>
              </a:solidFill>
              <a:latin typeface="+mn-lt"/>
              <a:ea typeface="+mn-ea"/>
              <a:cs typeface="+mn-cs"/>
            </a:endParaRPr>
          </a:p>
          <a:p>
            <a:pPr lvl="1">
              <a:buFont typeface="Arial" pitchFamily="34" charset="0"/>
              <a:buChar char="•"/>
            </a:pPr>
            <a:r>
              <a:rPr lang="en-GB" sz="1200" kern="1200" dirty="0" smtClean="0">
                <a:solidFill>
                  <a:schemeClr val="tx1"/>
                </a:solidFill>
                <a:latin typeface="+mn-lt"/>
                <a:ea typeface="+mn-ea"/>
                <a:cs typeface="+mn-cs"/>
              </a:rPr>
              <a:t>people with legal rights, responsibilities and interests as well as people undertaking illegal activities (e.g. illegal hunting, illegal occupation of land); and</a:t>
            </a:r>
            <a:endParaRPr lang="en-TT" sz="1200" kern="1200" dirty="0" smtClean="0">
              <a:solidFill>
                <a:schemeClr val="tx1"/>
              </a:solidFill>
              <a:latin typeface="+mn-lt"/>
              <a:ea typeface="+mn-ea"/>
              <a:cs typeface="+mn-cs"/>
            </a:endParaRPr>
          </a:p>
          <a:p>
            <a:pPr lvl="1">
              <a:buFont typeface="Arial" pitchFamily="34" charset="0"/>
              <a:buChar char="•"/>
            </a:pPr>
            <a:r>
              <a:rPr lang="en-GB" sz="1200" kern="1200" dirty="0" smtClean="0">
                <a:solidFill>
                  <a:schemeClr val="tx1"/>
                </a:solidFill>
                <a:latin typeface="+mn-lt"/>
                <a:ea typeface="+mn-ea"/>
                <a:cs typeface="+mn-cs"/>
              </a:rPr>
              <a:t>people directly using or managing a resource as well as people who have an indirect impact on a resource, for example, people benefiting from the ecological services (e.g. watershed functions) or people whose activities have an impact on the ecosystem (e.g. residents in an upper watershed impact on coastal and marine ecosystems downstream).</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Stakeholder identification is identifying who should be involved.  It is important to focus on identifying both the less powerful stakeholders, who may otherwise be marginalised in the process, as well as the most powerful stakeholders who may not feel a need to engage in the participatory process if they feel they can influence high-level decision-makers directly.  </a:t>
            </a:r>
          </a:p>
          <a:p>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 effective stakeholder identification process helps resource managers to:</a:t>
            </a:r>
            <a:endParaRPr lang="en-TT" sz="1200" kern="1200" dirty="0" smtClean="0">
              <a:solidFill>
                <a:schemeClr val="tx1"/>
              </a:solidFill>
              <a:latin typeface="+mn-lt"/>
              <a:ea typeface="+mn-ea"/>
              <a:cs typeface="+mn-cs"/>
            </a:endParaRPr>
          </a:p>
          <a:p>
            <a:pPr lvl="0">
              <a:buFont typeface="Arial" pitchFamily="34" charset="0"/>
              <a:buChar char="•"/>
            </a:pPr>
            <a:r>
              <a:rPr lang="en-GB" sz="1200" kern="1200" dirty="0" smtClean="0">
                <a:solidFill>
                  <a:schemeClr val="tx1"/>
                </a:solidFill>
                <a:latin typeface="+mn-lt"/>
                <a:ea typeface="+mn-ea"/>
                <a:cs typeface="+mn-cs"/>
              </a:rPr>
              <a:t>understand the different ways in which people interact with the natural resources and the management regime;</a:t>
            </a:r>
            <a:endParaRPr lang="en-TT" sz="1200" kern="1200" dirty="0" smtClean="0">
              <a:solidFill>
                <a:schemeClr val="tx1"/>
              </a:solidFill>
              <a:latin typeface="+mn-lt"/>
              <a:ea typeface="+mn-ea"/>
              <a:cs typeface="+mn-cs"/>
            </a:endParaRPr>
          </a:p>
          <a:p>
            <a:pPr lvl="0">
              <a:buFont typeface="Arial" pitchFamily="34" charset="0"/>
              <a:buChar char="•"/>
            </a:pPr>
            <a:r>
              <a:rPr lang="en-GB" sz="1200" kern="1200" dirty="0" smtClean="0">
                <a:solidFill>
                  <a:schemeClr val="tx1"/>
                </a:solidFill>
                <a:latin typeface="+mn-lt"/>
                <a:ea typeface="+mn-ea"/>
                <a:cs typeface="+mn-cs"/>
              </a:rPr>
              <a:t>identify the stakeholders that are key to successful implementation of management strategies; and</a:t>
            </a:r>
            <a:endParaRPr lang="en-TT"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identify areas of potential conflict.</a:t>
            </a:r>
          </a:p>
          <a:p>
            <a:pPr lvl="0">
              <a:buFont typeface="Arial" pitchFamily="34" charset="0"/>
              <a:buChar char="•"/>
            </a:pP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Stakeholder</a:t>
            </a:r>
            <a:r>
              <a:rPr lang="en-US" sz="1200" i="0" kern="1200" baseline="0" dirty="0" smtClean="0">
                <a:solidFill>
                  <a:schemeClr val="tx1"/>
                </a:solidFill>
                <a:latin typeface="+mn-lt"/>
                <a:ea typeface="+mn-ea"/>
                <a:cs typeface="+mn-cs"/>
              </a:rPr>
              <a:t> analysis is </a:t>
            </a:r>
            <a:r>
              <a:rPr lang="en-TT" sz="1200" i="0" kern="1200" baseline="0" dirty="0" smtClean="0">
                <a:solidFill>
                  <a:schemeClr val="tx1"/>
                </a:solidFill>
                <a:latin typeface="+mn-lt"/>
                <a:ea typeface="+mn-ea"/>
                <a:cs typeface="+mn-cs"/>
              </a:rPr>
              <a:t>analysing their interests. By understanding stakeholders’ rights, responsibilities, interests,</a:t>
            </a:r>
          </a:p>
          <a:p>
            <a:r>
              <a:rPr lang="en-TT" sz="1200" i="0" kern="1200" baseline="0" dirty="0" smtClean="0">
                <a:solidFill>
                  <a:schemeClr val="tx1"/>
                </a:solidFill>
                <a:latin typeface="+mn-lt"/>
                <a:ea typeface="+mn-ea"/>
                <a:cs typeface="+mn-cs"/>
              </a:rPr>
              <a:t>perspectives, and power relationships and, which are the key stakeholders, you can better facilitate their involvement in a participatory process.</a:t>
            </a:r>
          </a:p>
          <a:p>
            <a:endParaRPr lang="en-TT" sz="1200" i="0" kern="1200" baseline="0" dirty="0" smtClean="0">
              <a:solidFill>
                <a:schemeClr val="tx1"/>
              </a:solidFill>
              <a:latin typeface="+mn-lt"/>
              <a:ea typeface="+mn-ea"/>
              <a:cs typeface="+mn-cs"/>
            </a:endParaRPr>
          </a:p>
          <a:p>
            <a:r>
              <a:rPr lang="en-TT" sz="1200" kern="1200" baseline="0" dirty="0" smtClean="0">
                <a:solidFill>
                  <a:schemeClr val="tx1"/>
                </a:solidFill>
                <a:latin typeface="+mn-lt"/>
                <a:ea typeface="+mn-ea"/>
                <a:cs typeface="+mn-cs"/>
              </a:rPr>
              <a:t>This will help in identifying how they should be engaged in management, what are the potential areas of conflict, and the capacities and capacity gaps that might support or hinder resource management.</a:t>
            </a:r>
            <a:endParaRPr lang="en-TT" sz="1200" i="0" kern="1200" baseline="0" dirty="0" smtClean="0">
              <a:solidFill>
                <a:schemeClr val="tx1"/>
              </a:solidFill>
              <a:latin typeface="+mn-lt"/>
              <a:ea typeface="+mn-ea"/>
              <a:cs typeface="+mn-cs"/>
            </a:endParaRPr>
          </a:p>
          <a:p>
            <a:endParaRPr lang="en-US" sz="1200" i="0" kern="1200" dirty="0" smtClean="0">
              <a:solidFill>
                <a:schemeClr val="tx1"/>
              </a:solidFill>
              <a:latin typeface="+mn-lt"/>
              <a:ea typeface="+mn-ea"/>
              <a:cs typeface="+mn-cs"/>
            </a:endParaRPr>
          </a:p>
          <a:p>
            <a:pPr lvl="0">
              <a:buFont typeface="Arial" pitchFamily="34" charset="0"/>
              <a:buNone/>
            </a:pPr>
            <a:r>
              <a:rPr lang="en-US" sz="1200" b="1" kern="1200" dirty="0" smtClean="0">
                <a:solidFill>
                  <a:schemeClr val="tx1"/>
                </a:solidFill>
                <a:latin typeface="+mn-lt"/>
                <a:ea typeface="+mn-ea"/>
                <a:cs typeface="+mn-cs"/>
              </a:rPr>
              <a:t>MOBILISING STAKEHOLDERS</a:t>
            </a:r>
            <a:r>
              <a:rPr lang="en-US" sz="1200" kern="1200" dirty="0" smtClean="0">
                <a:solidFill>
                  <a:schemeClr val="tx1"/>
                </a:solidFill>
                <a:latin typeface="+mn-lt"/>
                <a:ea typeface="+mn-ea"/>
                <a:cs typeface="+mn-cs"/>
              </a:rPr>
              <a:t>:</a:t>
            </a:r>
          </a:p>
          <a:p>
            <a:r>
              <a:rPr lang="en-TT" sz="1200" kern="1200" baseline="0" dirty="0" smtClean="0">
                <a:solidFill>
                  <a:schemeClr val="tx1"/>
                </a:solidFill>
                <a:latin typeface="+mn-lt"/>
                <a:ea typeface="+mn-ea"/>
                <a:cs typeface="+mn-cs"/>
              </a:rPr>
              <a:t>Mobilisation is to assure that all potential participants in the process are informed of what is happening, are aware of the factors that prompted the process, recognise the legitimacy of the people and organisations that have taken the initiative, and are encouraged to become involved.</a:t>
            </a:r>
          </a:p>
          <a:p>
            <a:r>
              <a:rPr lang="en-TT" sz="1200" kern="1200" baseline="0" dirty="0" smtClean="0">
                <a:solidFill>
                  <a:schemeClr val="tx1"/>
                </a:solidFill>
                <a:latin typeface="+mn-lt"/>
                <a:ea typeface="+mn-ea"/>
                <a:cs typeface="+mn-cs"/>
              </a:rPr>
              <a:t> Involves actions such as:</a:t>
            </a:r>
          </a:p>
          <a:p>
            <a:pPr>
              <a:buFont typeface="Arial" pitchFamily="34" charset="0"/>
              <a:buChar char="•"/>
            </a:pPr>
            <a:r>
              <a:rPr lang="en-TT" sz="1200" b="0" kern="1200" baseline="0" dirty="0" smtClean="0">
                <a:solidFill>
                  <a:schemeClr val="tx1"/>
                </a:solidFill>
                <a:latin typeface="+mn-lt"/>
                <a:ea typeface="+mn-ea"/>
                <a:cs typeface="+mn-cs"/>
              </a:rPr>
              <a:t> Identifying the target audience </a:t>
            </a:r>
          </a:p>
          <a:p>
            <a:pPr>
              <a:buFont typeface="Arial" pitchFamily="34" charset="0"/>
              <a:buChar char="•"/>
            </a:pPr>
            <a:r>
              <a:rPr lang="en-TT" sz="1200" b="0" kern="1200" baseline="0" dirty="0" smtClean="0">
                <a:solidFill>
                  <a:schemeClr val="tx1"/>
                </a:solidFill>
                <a:latin typeface="+mn-lt"/>
                <a:ea typeface="+mn-ea"/>
                <a:cs typeface="+mn-cs"/>
              </a:rPr>
              <a:t>Choosing a desired mix of stakeholders for the activity and selecting the date, time and venue and </a:t>
            </a:r>
          </a:p>
          <a:p>
            <a:pPr>
              <a:buFont typeface="Arial" pitchFamily="34" charset="0"/>
              <a:buChar char="•"/>
            </a:pPr>
            <a:r>
              <a:rPr lang="en-TT" sz="1200" b="0" kern="1200" baseline="0" dirty="0" smtClean="0">
                <a:solidFill>
                  <a:schemeClr val="tx1"/>
                </a:solidFill>
                <a:latin typeface="+mn-lt"/>
                <a:ea typeface="+mn-ea"/>
                <a:cs typeface="+mn-cs"/>
              </a:rPr>
              <a:t>Developing a mobilisation strategy to identify communication products and pathways best suited to the specific audiences.</a:t>
            </a:r>
            <a:endParaRPr lang="en-US" sz="1200" b="0" kern="1200" dirty="0" smtClean="0">
              <a:solidFill>
                <a:schemeClr val="tx1"/>
              </a:solidFill>
              <a:latin typeface="+mn-lt"/>
              <a:ea typeface="+mn-ea"/>
              <a:cs typeface="+mn-cs"/>
            </a:endParaRPr>
          </a:p>
          <a:p>
            <a:pPr lvl="0">
              <a:buFont typeface="Arial" pitchFamily="34" charset="0"/>
              <a:buNone/>
            </a:pPr>
            <a:endParaRPr lang="en-US" sz="1200" b="1" i="0" kern="1200" dirty="0" smtClean="0">
              <a:solidFill>
                <a:schemeClr val="tx1"/>
              </a:solidFill>
              <a:latin typeface="+mn-lt"/>
              <a:ea typeface="+mn-ea"/>
              <a:cs typeface="+mn-cs"/>
            </a:endParaRPr>
          </a:p>
          <a:p>
            <a:pPr lvl="0">
              <a:buFont typeface="Arial" pitchFamily="34" charset="0"/>
              <a:buNone/>
            </a:pPr>
            <a:r>
              <a:rPr lang="en-US" sz="1200" b="1" i="0" kern="1200" dirty="0" smtClean="0">
                <a:solidFill>
                  <a:schemeClr val="tx1"/>
                </a:solidFill>
                <a:latin typeface="+mn-lt"/>
                <a:ea typeface="+mn-ea"/>
                <a:cs typeface="+mn-cs"/>
              </a:rPr>
              <a:t>FACILITATE</a:t>
            </a:r>
            <a:r>
              <a:rPr lang="en-US" sz="1200" b="1" i="0" kern="1200" baseline="0" dirty="0" smtClean="0">
                <a:solidFill>
                  <a:schemeClr val="tx1"/>
                </a:solidFill>
                <a:latin typeface="+mn-lt"/>
                <a:ea typeface="+mn-ea"/>
                <a:cs typeface="+mn-cs"/>
              </a:rPr>
              <a:t> DISCUSSIONS:</a:t>
            </a:r>
          </a:p>
          <a:p>
            <a:r>
              <a:rPr lang="en-TT" sz="1200" kern="1200" baseline="0" dirty="0" smtClean="0">
                <a:solidFill>
                  <a:schemeClr val="tx1"/>
                </a:solidFill>
                <a:latin typeface="+mn-lt"/>
                <a:ea typeface="+mn-ea"/>
                <a:cs typeface="+mn-cs"/>
              </a:rPr>
              <a:t>This is a process of helping groups or individuals come to a common objective without imposing, dictating or manipulating an outcome. </a:t>
            </a:r>
          </a:p>
          <a:p>
            <a:endParaRPr lang="en-TT" sz="1200" kern="1200" baseline="0" dirty="0" smtClean="0">
              <a:solidFill>
                <a:schemeClr val="tx1"/>
              </a:solidFill>
              <a:latin typeface="+mn-lt"/>
              <a:ea typeface="+mn-ea"/>
              <a:cs typeface="+mn-cs"/>
            </a:endParaRPr>
          </a:p>
          <a:p>
            <a:r>
              <a:rPr lang="en-TT" sz="1200" kern="1200" baseline="0" dirty="0" smtClean="0">
                <a:solidFill>
                  <a:schemeClr val="tx1"/>
                </a:solidFill>
                <a:latin typeface="+mn-lt"/>
                <a:ea typeface="+mn-ea"/>
                <a:cs typeface="+mn-cs"/>
              </a:rPr>
              <a:t>Facilitation involves using a range of tools and methods to draw out information or ideas from the participants in the process. The facilitator guides the discussion towards some predetermined objective, for example an agreed way forward to resolve a management issue.</a:t>
            </a:r>
          </a:p>
          <a:p>
            <a:endParaRPr lang="en-TT" sz="1200" kern="1200" baseline="0" dirty="0" smtClean="0">
              <a:solidFill>
                <a:schemeClr val="tx1"/>
              </a:solidFill>
              <a:latin typeface="+mn-lt"/>
              <a:ea typeface="+mn-ea"/>
              <a:cs typeface="+mn-cs"/>
            </a:endParaRPr>
          </a:p>
          <a:p>
            <a:r>
              <a:rPr lang="en-TT" sz="1200" kern="1200" baseline="0" dirty="0" smtClean="0">
                <a:solidFill>
                  <a:schemeClr val="tx1"/>
                </a:solidFill>
                <a:latin typeface="+mn-lt"/>
                <a:ea typeface="+mn-ea"/>
                <a:cs typeface="+mn-cs"/>
              </a:rPr>
              <a:t>Facilitation is very different from teaching and training where there is a much higher flow of information from the teacher or trainer to the participants. In a facilitated process information is flowing from the participants. There is a high level of involvement of and interaction among participants. The facilitator asks questions and helps to clarify points.  The facilitator does not control the decisions made by participants or the results of the process.</a:t>
            </a:r>
          </a:p>
          <a:p>
            <a:endParaRPr lang="en-TT" sz="1200" kern="1200" baseline="0" dirty="0" smtClean="0">
              <a:solidFill>
                <a:schemeClr val="tx1"/>
              </a:solidFill>
              <a:latin typeface="+mn-lt"/>
              <a:ea typeface="+mn-ea"/>
              <a:cs typeface="+mn-cs"/>
            </a:endParaRPr>
          </a:p>
          <a:p>
            <a:r>
              <a:rPr lang="en-TT" sz="1200" kern="1200" baseline="0" dirty="0" smtClean="0">
                <a:solidFill>
                  <a:schemeClr val="tx1"/>
                </a:solidFill>
                <a:latin typeface="+mn-lt"/>
                <a:ea typeface="+mn-ea"/>
                <a:cs typeface="+mn-cs"/>
              </a:rPr>
              <a:t>The keys to good facilitation are providing conditions in which stakeholders are comfortable to state their opinions and air their concerns; listening carefully to what is being said; synthesizing the information; and communicating it back in ways that lead the group towards decisions and agreements.</a:t>
            </a:r>
          </a:p>
          <a:p>
            <a:endParaRPr lang="en-US" sz="1200" b="0" i="0" kern="1200" baseline="0" dirty="0" smtClean="0">
              <a:solidFill>
                <a:schemeClr val="tx1"/>
              </a:solidFill>
              <a:latin typeface="+mn-lt"/>
              <a:ea typeface="+mn-ea"/>
              <a:cs typeface="+mn-cs"/>
            </a:endParaRPr>
          </a:p>
          <a:p>
            <a:pPr lvl="0">
              <a:buFont typeface="Arial" pitchFamily="34" charset="0"/>
              <a:buNone/>
            </a:pPr>
            <a:r>
              <a:rPr lang="en-US" sz="1200" b="1" i="0" kern="1200" baseline="0" dirty="0" smtClean="0">
                <a:solidFill>
                  <a:schemeClr val="tx1"/>
                </a:solidFill>
                <a:latin typeface="+mn-lt"/>
                <a:ea typeface="+mn-ea"/>
                <a:cs typeface="+mn-cs"/>
              </a:rPr>
              <a:t>DEVELOP AND VALIDATE A CONSENSUS: </a:t>
            </a:r>
          </a:p>
          <a:p>
            <a:pPr lvl="0">
              <a:buFont typeface="Arial" pitchFamily="34" charset="0"/>
              <a:buNone/>
            </a:pPr>
            <a:r>
              <a:rPr lang="en-US" sz="1200" b="0" i="0" kern="1200" baseline="0" dirty="0" smtClean="0">
                <a:solidFill>
                  <a:schemeClr val="tx1"/>
                </a:solidFill>
                <a:latin typeface="+mn-lt"/>
                <a:ea typeface="+mn-ea"/>
                <a:cs typeface="+mn-cs"/>
              </a:rPr>
              <a:t>A well facilitated discussion leads to consensus however, it is important to review the decision/agreements with the participants and verify that what is documented is what they want said. </a:t>
            </a:r>
          </a:p>
          <a:p>
            <a:pPr lvl="0">
              <a:buFont typeface="Arial" pitchFamily="34" charset="0"/>
              <a:buNone/>
            </a:pPr>
            <a:endParaRPr lang="en-US" sz="1200" b="1" i="0" kern="1200" baseline="0" dirty="0" smtClean="0">
              <a:solidFill>
                <a:schemeClr val="tx1"/>
              </a:solidFill>
              <a:latin typeface="+mn-lt"/>
              <a:ea typeface="+mn-ea"/>
              <a:cs typeface="+mn-cs"/>
            </a:endParaRPr>
          </a:p>
          <a:p>
            <a:pPr lvl="0">
              <a:buFont typeface="Arial" pitchFamily="34" charset="0"/>
              <a:buNone/>
            </a:pPr>
            <a:r>
              <a:rPr lang="en-US" sz="1200" b="1" i="0" kern="1200" baseline="0" dirty="0" smtClean="0">
                <a:solidFill>
                  <a:schemeClr val="tx1"/>
                </a:solidFill>
                <a:latin typeface="+mn-lt"/>
                <a:ea typeface="+mn-ea"/>
                <a:cs typeface="+mn-cs"/>
              </a:rPr>
              <a:t>EVALUATE RESULTS AND LESSONS:</a:t>
            </a:r>
            <a:endParaRPr lang="en-US" sz="1200" b="1" i="0" kern="1200" dirty="0" smtClean="0">
              <a:solidFill>
                <a:schemeClr val="tx1"/>
              </a:solidFill>
              <a:latin typeface="+mn-lt"/>
              <a:ea typeface="+mn-ea"/>
              <a:cs typeface="+mn-cs"/>
            </a:endParaRPr>
          </a:p>
          <a:p>
            <a:r>
              <a:rPr lang="en-TT" sz="1200" b="0" kern="1200" baseline="0" dirty="0" smtClean="0">
                <a:solidFill>
                  <a:schemeClr val="tx1"/>
                </a:solidFill>
                <a:latin typeface="+mn-lt"/>
                <a:ea typeface="+mn-ea"/>
                <a:cs typeface="+mn-cs"/>
              </a:rPr>
              <a:t>At the end of PFM, the objective of the process should be reviewed to see if it was achieved as well as if the facilitation effectively and</a:t>
            </a:r>
          </a:p>
          <a:p>
            <a:r>
              <a:rPr lang="en-TT" sz="1200" b="0" kern="1200" baseline="0" dirty="0" smtClean="0">
                <a:solidFill>
                  <a:schemeClr val="tx1"/>
                </a:solidFill>
                <a:latin typeface="+mn-lt"/>
                <a:ea typeface="+mn-ea"/>
                <a:cs typeface="+mn-cs"/>
              </a:rPr>
              <a:t>equitably engaged all participants.  This analysis should be documented lessons learnt communicated for future facilitation.</a:t>
            </a:r>
            <a:endParaRPr lang="en-TT" sz="1200" b="0" kern="1200" dirty="0" smtClean="0">
              <a:solidFill>
                <a:schemeClr val="tx1"/>
              </a:solidFill>
              <a:latin typeface="+mn-lt"/>
              <a:ea typeface="+mn-ea"/>
              <a:cs typeface="+mn-cs"/>
            </a:endParaRPr>
          </a:p>
          <a:p>
            <a:pPr>
              <a:buFont typeface="Arial" pitchFamily="34" charset="0"/>
              <a:buNone/>
            </a:pPr>
            <a:endParaRPr lang="en-TT" sz="1200" kern="1200" dirty="0" smtClean="0">
              <a:solidFill>
                <a:schemeClr val="tx1"/>
              </a:solidFill>
              <a:latin typeface="+mn-lt"/>
              <a:ea typeface="+mn-ea"/>
              <a:cs typeface="+mn-cs"/>
            </a:endParaRPr>
          </a:p>
          <a:p>
            <a:r>
              <a:rPr lang="en-TT" dirty="0" smtClean="0"/>
              <a:t> </a:t>
            </a:r>
            <a:endParaRPr lang="en-TT" dirty="0"/>
          </a:p>
        </p:txBody>
      </p:sp>
      <p:sp>
        <p:nvSpPr>
          <p:cNvPr id="4" name="Slide Number Placeholder 3"/>
          <p:cNvSpPr>
            <a:spLocks noGrp="1"/>
          </p:cNvSpPr>
          <p:nvPr>
            <p:ph type="sldNum" sz="quarter" idx="10"/>
          </p:nvPr>
        </p:nvSpPr>
        <p:spPr/>
        <p:txBody>
          <a:bodyPr/>
          <a:lstStyle/>
          <a:p>
            <a:fld id="{235173D7-5E44-4B3D-97A4-232E7C8D8932}" type="slidenum">
              <a:rPr lang="en-TT" smtClean="0"/>
              <a:pPr/>
              <a:t>4</a:t>
            </a:fld>
            <a:endParaRPr lang="en-T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1" i="1" kern="1200" dirty="0" smtClean="0">
                <a:solidFill>
                  <a:schemeClr val="tx1"/>
                </a:solidFill>
                <a:latin typeface="+mn-lt"/>
                <a:ea typeface="+mn-ea"/>
                <a:cs typeface="+mn-cs"/>
              </a:rPr>
              <a:t>Contributes to building consensus on controversial issues</a:t>
            </a:r>
            <a:endParaRPr lang="en-T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During 2007 to 2010, the Government of Trinidad and Tobago contracted CANARI as an independent facilitator in the participatory development of a national forest policy and a protected areas policy.  During the initial stages of development of these policies, six controversial issues were identified.  CANARI drafted one page summaries of each of the issues and included 2-3 questions on each sheet to encourage analysis and negotiation. These sheets were used to generate recommendations in facilitated focus group discussions which were further refined in separate meetings with key stakeholders.  The end result was a high level of consensus on some very challenging issues for forest management.</a:t>
            </a:r>
          </a:p>
          <a:p>
            <a:r>
              <a:rPr lang="en-US" sz="1200" kern="1200" dirty="0" smtClean="0">
                <a:solidFill>
                  <a:schemeClr val="tx1"/>
                </a:solidFill>
                <a:latin typeface="+mn-lt"/>
                <a:ea typeface="+mn-ea"/>
                <a:cs typeface="+mn-cs"/>
              </a:rPr>
              <a:t> </a:t>
            </a:r>
            <a:endParaRPr lang="en-TT" sz="1200" kern="1200" dirty="0" smtClean="0">
              <a:solidFill>
                <a:schemeClr val="tx1"/>
              </a:solidFill>
              <a:latin typeface="+mn-lt"/>
              <a:ea typeface="+mn-ea"/>
              <a:cs typeface="+mn-cs"/>
            </a:endParaRPr>
          </a:p>
          <a:p>
            <a:r>
              <a:rPr lang="en-US" sz="1200" b="1" i="1" kern="1200" dirty="0" smtClean="0">
                <a:solidFill>
                  <a:schemeClr val="tx1"/>
                </a:solidFill>
                <a:latin typeface="+mn-lt"/>
                <a:ea typeface="+mn-ea"/>
                <a:cs typeface="+mn-cs"/>
              </a:rPr>
              <a:t>Identifies opportunities to enhance livelihoods</a:t>
            </a:r>
            <a:endParaRPr lang="en-T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islands of St. Vincent and the Grenadines experienced wide scale flooding and land slippage after intense rains in April 2011.  The Orange Hill Development Organization had been managing two small projects geared at improving livelihoods but because of the flooding challenge, funding for forest-based livelihood projects was redirected.  Forest managers facilitated a session with members of the CBO which identified strategies for improving or maintaining their forest-based livelihoods during the period of recovery when external support was suspended. </a:t>
            </a:r>
          </a:p>
          <a:p>
            <a:endParaRPr lang="en-TT" sz="1200" kern="1200" dirty="0" smtClean="0">
              <a:solidFill>
                <a:schemeClr val="tx1"/>
              </a:solidFill>
              <a:latin typeface="+mn-lt"/>
              <a:ea typeface="+mn-ea"/>
              <a:cs typeface="+mn-cs"/>
            </a:endParaRPr>
          </a:p>
          <a:p>
            <a:r>
              <a:rPr lang="en-US" sz="1200" b="1" i="1" kern="1200" dirty="0" smtClean="0">
                <a:solidFill>
                  <a:schemeClr val="tx1"/>
                </a:solidFill>
                <a:latin typeface="+mn-lt"/>
                <a:ea typeface="+mn-ea"/>
                <a:cs typeface="+mn-cs"/>
              </a:rPr>
              <a:t>Builds the capacity of stakeholders</a:t>
            </a:r>
            <a:endParaRPr lang="en-T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Co-operative Development Division Office of the Government of Dominica, the Dominica Beekeepers Co-operative Society Ltd. (DBCS) and the Pure Blossom Co-operative Society Ltd. (PBCS) facilitated a session to build the capacity of DBCS for PFM.  One of the key outcomes was that participants felt that they were now more aware of the rights, roles and responsibilities of key stakeholders which would help them to make better decisions about the design and implementation of projects to improve forest-based livelihoods.</a:t>
            </a:r>
            <a:endParaRPr lang="en-TT" sz="1200" kern="1200" dirty="0" smtClean="0">
              <a:solidFill>
                <a:schemeClr val="tx1"/>
              </a:solidFill>
              <a:latin typeface="+mn-lt"/>
              <a:ea typeface="+mn-ea"/>
              <a:cs typeface="+mn-cs"/>
            </a:endParaRPr>
          </a:p>
          <a:p>
            <a:r>
              <a:rPr lang="en-US" sz="1200" b="1" i="1" kern="1200" dirty="0" smtClean="0">
                <a:solidFill>
                  <a:schemeClr val="tx1"/>
                </a:solidFill>
                <a:latin typeface="+mn-lt"/>
                <a:ea typeface="+mn-ea"/>
                <a:cs typeface="+mn-cs"/>
              </a:rPr>
              <a:t> </a:t>
            </a:r>
            <a:endParaRPr lang="en-TT" sz="1200" kern="1200" dirty="0" smtClean="0">
              <a:solidFill>
                <a:schemeClr val="tx1"/>
              </a:solidFill>
              <a:latin typeface="+mn-lt"/>
              <a:ea typeface="+mn-ea"/>
              <a:cs typeface="+mn-cs"/>
            </a:endParaRPr>
          </a:p>
          <a:p>
            <a:r>
              <a:rPr lang="en-US" sz="1200" b="1" i="1" kern="1200" dirty="0" smtClean="0">
                <a:solidFill>
                  <a:schemeClr val="tx1"/>
                </a:solidFill>
                <a:latin typeface="+mn-lt"/>
                <a:ea typeface="+mn-ea"/>
                <a:cs typeface="+mn-cs"/>
              </a:rPr>
              <a:t>Gives voice to  stakeholders</a:t>
            </a:r>
            <a:endParaRPr lang="en-T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During the establishment of a Local Forest Management Committee (LFMC) in the </a:t>
            </a:r>
            <a:r>
              <a:rPr lang="en-US" sz="1200" kern="1200" dirty="0" err="1" smtClean="0">
                <a:solidFill>
                  <a:schemeClr val="tx1"/>
                </a:solidFill>
                <a:latin typeface="+mn-lt"/>
                <a:ea typeface="+mn-ea"/>
                <a:cs typeface="+mn-cs"/>
              </a:rPr>
              <a:t>Morant</a:t>
            </a:r>
            <a:r>
              <a:rPr lang="en-US" sz="1200" kern="1200" dirty="0" smtClean="0">
                <a:solidFill>
                  <a:schemeClr val="tx1"/>
                </a:solidFill>
                <a:latin typeface="+mn-lt"/>
                <a:ea typeface="+mn-ea"/>
                <a:cs typeface="+mn-cs"/>
              </a:rPr>
              <a:t> Riverside Watershed Management Unit, Jamaica, forest managers facilitated a session with stakeholders from surrounding villages who are implementing projects geared to improving livelihoods.  Participants reported that the sessions highlighted the importance of the groups meeting regularly to coordinate activities and assisted them in projecting a clear voice to the government on how forest resources should be managed to support sustainable forest-based livelihoods.</a:t>
            </a:r>
          </a:p>
          <a:p>
            <a:endParaRPr lang="en-TT" sz="1200" kern="1200" dirty="0" smtClean="0">
              <a:solidFill>
                <a:schemeClr val="tx1"/>
              </a:solidFill>
              <a:latin typeface="+mn-lt"/>
              <a:ea typeface="+mn-ea"/>
              <a:cs typeface="+mn-cs"/>
            </a:endParaRPr>
          </a:p>
          <a:p>
            <a:r>
              <a:rPr lang="en-US" sz="1200" b="1" i="1" kern="1200" dirty="0" smtClean="0">
                <a:solidFill>
                  <a:schemeClr val="tx1"/>
                </a:solidFill>
                <a:latin typeface="+mn-lt"/>
                <a:ea typeface="+mn-ea"/>
                <a:cs typeface="+mn-cs"/>
              </a:rPr>
              <a:t>Promotes awareness on forest management issues</a:t>
            </a:r>
            <a:endParaRPr lang="en-T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Forest officers from Saint Lucia’s Forestry Department facilitated sessions to guide the establishment of a management committee for the Millet Bird Sanctuary and Nature Trail.  Two years had passed since the formulation of a management plan for the area and the representatives of key </a:t>
            </a:r>
            <a:r>
              <a:rPr lang="en-US" sz="1200" kern="1200" dirty="0" err="1" smtClean="0">
                <a:solidFill>
                  <a:schemeClr val="tx1"/>
                </a:solidFill>
                <a:latin typeface="+mn-lt"/>
                <a:ea typeface="+mn-ea"/>
                <a:cs typeface="+mn-cs"/>
              </a:rPr>
              <a:t>organisations</a:t>
            </a:r>
            <a:r>
              <a:rPr lang="en-US" sz="1200" kern="1200" dirty="0" smtClean="0">
                <a:solidFill>
                  <a:schemeClr val="tx1"/>
                </a:solidFill>
                <a:latin typeface="+mn-lt"/>
                <a:ea typeface="+mn-ea"/>
                <a:cs typeface="+mn-cs"/>
              </a:rPr>
              <a:t> had changed. The new representatives were not familiar with the project and found the sessions were useful in describing the situation on the ground and in helping them to gain a better understanding of the context in which the sanctuary is to be managed. </a:t>
            </a:r>
            <a:endParaRPr lang="en-TT" sz="1200" kern="1200" dirty="0" smtClean="0">
              <a:solidFill>
                <a:schemeClr val="tx1"/>
              </a:solidFill>
              <a:latin typeface="+mn-lt"/>
              <a:ea typeface="+mn-ea"/>
              <a:cs typeface="+mn-cs"/>
            </a:endParaRPr>
          </a:p>
          <a:p>
            <a:endParaRPr lang="en-TT" dirty="0"/>
          </a:p>
        </p:txBody>
      </p:sp>
      <p:sp>
        <p:nvSpPr>
          <p:cNvPr id="4" name="Slide Number Placeholder 3"/>
          <p:cNvSpPr>
            <a:spLocks noGrp="1"/>
          </p:cNvSpPr>
          <p:nvPr>
            <p:ph type="sldNum" sz="quarter" idx="10"/>
          </p:nvPr>
        </p:nvSpPr>
        <p:spPr/>
        <p:txBody>
          <a:bodyPr/>
          <a:lstStyle/>
          <a:p>
            <a:fld id="{235173D7-5E44-4B3D-97A4-232E7C8D8932}" type="slidenum">
              <a:rPr lang="en-TT" smtClean="0"/>
              <a:pPr/>
              <a:t>5</a:t>
            </a:fld>
            <a:endParaRPr lang="en-T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Key capacities for a facilitator of participatory processes include:</a:t>
            </a:r>
            <a:endParaRPr lang="en-TT" sz="1200" kern="1200" dirty="0" smtClean="0">
              <a:solidFill>
                <a:schemeClr val="tx1"/>
              </a:solidFill>
              <a:latin typeface="+mn-lt"/>
              <a:ea typeface="+mn-ea"/>
              <a:cs typeface="+mn-cs"/>
            </a:endParaRPr>
          </a:p>
          <a:p>
            <a:pPr lvl="1">
              <a:buFont typeface="Arial" pitchFamily="34" charset="0"/>
              <a:buChar char="•"/>
            </a:pPr>
            <a:r>
              <a:rPr lang="en-GB" sz="1200" kern="1200" dirty="0" smtClean="0">
                <a:solidFill>
                  <a:schemeClr val="tx1"/>
                </a:solidFill>
                <a:latin typeface="+mn-lt"/>
                <a:ea typeface="+mn-ea"/>
                <a:cs typeface="+mn-cs"/>
              </a:rPr>
              <a:t>having, or being perceived to have</a:t>
            </a:r>
            <a:r>
              <a:rPr lang="en-GB" sz="1200" b="1" kern="1200" dirty="0" smtClean="0">
                <a:solidFill>
                  <a:schemeClr val="tx1"/>
                </a:solidFill>
                <a:latin typeface="+mn-lt"/>
                <a:ea typeface="+mn-ea"/>
                <a:cs typeface="+mn-cs"/>
              </a:rPr>
              <a:t>, a neutral perspective </a:t>
            </a:r>
            <a:r>
              <a:rPr lang="en-GB" sz="1200" kern="1200" dirty="0" smtClean="0">
                <a:solidFill>
                  <a:schemeClr val="tx1"/>
                </a:solidFill>
                <a:latin typeface="+mn-lt"/>
                <a:ea typeface="+mn-ea"/>
                <a:cs typeface="+mn-cs"/>
              </a:rPr>
              <a:t>so that all views can be equitably considered and that negotiation among different interests can be achieved;</a:t>
            </a:r>
            <a:endParaRPr lang="en-TT" sz="1200" kern="1200" dirty="0" smtClean="0">
              <a:solidFill>
                <a:schemeClr val="tx1"/>
              </a:solidFill>
              <a:latin typeface="+mn-lt"/>
              <a:ea typeface="+mn-ea"/>
              <a:cs typeface="+mn-cs"/>
            </a:endParaRPr>
          </a:p>
          <a:p>
            <a:pPr lvl="1">
              <a:buFont typeface="Arial" pitchFamily="34" charset="0"/>
              <a:buChar char="•"/>
            </a:pPr>
            <a:r>
              <a:rPr lang="en-GB" sz="1200" kern="1200" dirty="0" smtClean="0">
                <a:solidFill>
                  <a:schemeClr val="tx1"/>
                </a:solidFill>
                <a:latin typeface="+mn-lt"/>
                <a:ea typeface="+mn-ea"/>
                <a:cs typeface="+mn-cs"/>
              </a:rPr>
              <a:t>having a </a:t>
            </a:r>
            <a:r>
              <a:rPr lang="en-GB" sz="1200" b="1" kern="1200" dirty="0" smtClean="0">
                <a:solidFill>
                  <a:schemeClr val="tx1"/>
                </a:solidFill>
                <a:latin typeface="+mn-lt"/>
                <a:ea typeface="+mn-ea"/>
                <a:cs typeface="+mn-cs"/>
              </a:rPr>
              <a:t>world view and philosophy </a:t>
            </a:r>
            <a:r>
              <a:rPr lang="en-GB" sz="1200" kern="1200" dirty="0" smtClean="0">
                <a:solidFill>
                  <a:schemeClr val="tx1"/>
                </a:solidFill>
                <a:latin typeface="+mn-lt"/>
                <a:ea typeface="+mn-ea"/>
                <a:cs typeface="+mn-cs"/>
              </a:rPr>
              <a:t>that places people at the heart of development, and respects and values the contributions of all people;</a:t>
            </a:r>
            <a:endParaRPr lang="en-TT" sz="1200" kern="1200" dirty="0" smtClean="0">
              <a:solidFill>
                <a:schemeClr val="tx1"/>
              </a:solidFill>
              <a:latin typeface="+mn-lt"/>
              <a:ea typeface="+mn-ea"/>
              <a:cs typeface="+mn-cs"/>
            </a:endParaRPr>
          </a:p>
          <a:p>
            <a:pPr lvl="1">
              <a:buFont typeface="Arial" pitchFamily="34" charset="0"/>
              <a:buChar char="•"/>
            </a:pPr>
            <a:r>
              <a:rPr lang="en-GB" sz="1200" kern="1200" dirty="0" smtClean="0">
                <a:solidFill>
                  <a:schemeClr val="tx1"/>
                </a:solidFill>
                <a:latin typeface="+mn-lt"/>
                <a:ea typeface="+mn-ea"/>
                <a:cs typeface="+mn-cs"/>
              </a:rPr>
              <a:t>possessing </a:t>
            </a:r>
            <a:r>
              <a:rPr lang="en-GB" sz="1200" b="1" kern="1200" dirty="0" smtClean="0">
                <a:solidFill>
                  <a:schemeClr val="tx1"/>
                </a:solidFill>
                <a:latin typeface="+mn-lt"/>
                <a:ea typeface="+mn-ea"/>
                <a:cs typeface="+mn-cs"/>
              </a:rPr>
              <a:t>a culture and focus that are process-oriented </a:t>
            </a:r>
            <a:r>
              <a:rPr lang="en-GB" sz="1200" kern="1200" dirty="0" smtClean="0">
                <a:solidFill>
                  <a:schemeClr val="tx1"/>
                </a:solidFill>
                <a:latin typeface="+mn-lt"/>
                <a:ea typeface="+mn-ea"/>
                <a:cs typeface="+mn-cs"/>
              </a:rPr>
              <a:t>and not solely interested in the results of the process;</a:t>
            </a:r>
            <a:endParaRPr lang="en-TT" sz="1200" kern="1200" dirty="0" smtClean="0">
              <a:solidFill>
                <a:schemeClr val="tx1"/>
              </a:solidFill>
              <a:latin typeface="+mn-lt"/>
              <a:ea typeface="+mn-ea"/>
              <a:cs typeface="+mn-cs"/>
            </a:endParaRPr>
          </a:p>
          <a:p>
            <a:pPr lvl="1">
              <a:buFont typeface="Arial" pitchFamily="34" charset="0"/>
              <a:buChar char="•"/>
            </a:pPr>
            <a:r>
              <a:rPr lang="en-GB" sz="1200" kern="1200" dirty="0" smtClean="0">
                <a:solidFill>
                  <a:schemeClr val="tx1"/>
                </a:solidFill>
                <a:latin typeface="+mn-lt"/>
                <a:ea typeface="+mn-ea"/>
                <a:cs typeface="+mn-cs"/>
              </a:rPr>
              <a:t>being </a:t>
            </a:r>
            <a:r>
              <a:rPr lang="en-GB" sz="1200" b="1" kern="1200" dirty="0" smtClean="0">
                <a:solidFill>
                  <a:schemeClr val="tx1"/>
                </a:solidFill>
                <a:latin typeface="+mn-lt"/>
                <a:ea typeface="+mn-ea"/>
                <a:cs typeface="+mn-cs"/>
              </a:rPr>
              <a:t>responsive and able to adapt </a:t>
            </a:r>
            <a:r>
              <a:rPr lang="en-GB" sz="1200" kern="1200" dirty="0" smtClean="0">
                <a:solidFill>
                  <a:schemeClr val="tx1"/>
                </a:solidFill>
                <a:latin typeface="+mn-lt"/>
                <a:ea typeface="+mn-ea"/>
                <a:cs typeface="+mn-cs"/>
              </a:rPr>
              <a:t>the process to respond to emerging needs and interests;</a:t>
            </a:r>
            <a:endParaRPr lang="en-TT" sz="1200" kern="1200" dirty="0" smtClean="0">
              <a:solidFill>
                <a:schemeClr val="tx1"/>
              </a:solidFill>
              <a:latin typeface="+mn-lt"/>
              <a:ea typeface="+mn-ea"/>
              <a:cs typeface="+mn-cs"/>
            </a:endParaRPr>
          </a:p>
          <a:p>
            <a:pPr lvl="1">
              <a:buFont typeface="Arial" pitchFamily="34" charset="0"/>
              <a:buChar char="•"/>
            </a:pPr>
            <a:r>
              <a:rPr lang="en-GB" sz="1200" kern="1200" dirty="0" smtClean="0">
                <a:solidFill>
                  <a:schemeClr val="tx1"/>
                </a:solidFill>
                <a:latin typeface="+mn-lt"/>
                <a:ea typeface="+mn-ea"/>
                <a:cs typeface="+mn-cs"/>
              </a:rPr>
              <a:t>having </a:t>
            </a:r>
            <a:r>
              <a:rPr lang="en-GB" sz="1200" b="1" kern="1200" dirty="0" smtClean="0">
                <a:solidFill>
                  <a:schemeClr val="tx1"/>
                </a:solidFill>
                <a:latin typeface="+mn-lt"/>
                <a:ea typeface="+mn-ea"/>
                <a:cs typeface="+mn-cs"/>
              </a:rPr>
              <a:t>advanced skills </a:t>
            </a:r>
            <a:r>
              <a:rPr lang="en-GB" sz="1200" kern="1200" dirty="0" smtClean="0">
                <a:solidFill>
                  <a:schemeClr val="tx1"/>
                </a:solidFill>
                <a:latin typeface="+mn-lt"/>
                <a:ea typeface="+mn-ea"/>
                <a:cs typeface="+mn-cs"/>
              </a:rPr>
              <a:t>in communication (particularly listening skills), negotiation and conflict management;</a:t>
            </a:r>
            <a:endParaRPr lang="en-TT" sz="1200" kern="1200" dirty="0" smtClean="0">
              <a:solidFill>
                <a:schemeClr val="tx1"/>
              </a:solidFill>
              <a:latin typeface="+mn-lt"/>
              <a:ea typeface="+mn-ea"/>
              <a:cs typeface="+mn-cs"/>
            </a:endParaRPr>
          </a:p>
          <a:p>
            <a:pPr lvl="1">
              <a:buFont typeface="Arial" pitchFamily="34" charset="0"/>
              <a:buChar char="•"/>
            </a:pPr>
            <a:r>
              <a:rPr lang="en-GB" sz="1200" kern="1200" dirty="0" smtClean="0">
                <a:solidFill>
                  <a:schemeClr val="tx1"/>
                </a:solidFill>
                <a:latin typeface="+mn-lt"/>
                <a:ea typeface="+mn-ea"/>
                <a:cs typeface="+mn-cs"/>
              </a:rPr>
              <a:t>having </a:t>
            </a:r>
            <a:r>
              <a:rPr lang="en-GB" sz="1200" b="1" kern="1200" dirty="0" smtClean="0">
                <a:solidFill>
                  <a:schemeClr val="tx1"/>
                </a:solidFill>
                <a:latin typeface="+mn-lt"/>
                <a:ea typeface="+mn-ea"/>
                <a:cs typeface="+mn-cs"/>
              </a:rPr>
              <a:t>knowledge </a:t>
            </a:r>
            <a:r>
              <a:rPr lang="en-GB" sz="1200" kern="1200" dirty="0" smtClean="0">
                <a:solidFill>
                  <a:schemeClr val="tx1"/>
                </a:solidFill>
                <a:latin typeface="+mn-lt"/>
                <a:ea typeface="+mn-ea"/>
                <a:cs typeface="+mn-cs"/>
              </a:rPr>
              <a:t>about the theory and practice of participatory planning and management, with relevant examples of real life application;</a:t>
            </a:r>
            <a:endParaRPr lang="en-TT" sz="1200" kern="1200" dirty="0" smtClean="0">
              <a:solidFill>
                <a:schemeClr val="tx1"/>
              </a:solidFill>
              <a:latin typeface="+mn-lt"/>
              <a:ea typeface="+mn-ea"/>
              <a:cs typeface="+mn-cs"/>
            </a:endParaRPr>
          </a:p>
          <a:p>
            <a:pPr lvl="1">
              <a:buFont typeface="Arial" pitchFamily="34" charset="0"/>
              <a:buChar char="•"/>
            </a:pPr>
            <a:r>
              <a:rPr lang="en-GB" sz="1200" b="1" kern="1200" dirty="0" smtClean="0">
                <a:solidFill>
                  <a:schemeClr val="tx1"/>
                </a:solidFill>
                <a:latin typeface="+mn-lt"/>
                <a:ea typeface="+mn-ea"/>
                <a:cs typeface="+mn-cs"/>
              </a:rPr>
              <a:t>knowledgeable</a:t>
            </a:r>
            <a:r>
              <a:rPr lang="en-GB" sz="1200" kern="1200" dirty="0" smtClean="0">
                <a:solidFill>
                  <a:schemeClr val="tx1"/>
                </a:solidFill>
                <a:latin typeface="+mn-lt"/>
                <a:ea typeface="+mn-ea"/>
                <a:cs typeface="+mn-cs"/>
              </a:rPr>
              <a:t> bout the local context, including an understanding of the natural ecosystems, management systems, legal and policy framework, and the stakeholders.</a:t>
            </a:r>
            <a:endParaRPr lang="en-TT" sz="1200" kern="1200" dirty="0" smtClean="0">
              <a:solidFill>
                <a:schemeClr val="tx1"/>
              </a:solidFill>
              <a:latin typeface="+mn-lt"/>
              <a:ea typeface="+mn-ea"/>
              <a:cs typeface="+mn-cs"/>
            </a:endParaRPr>
          </a:p>
          <a:p>
            <a:r>
              <a:rPr lang="en-US" sz="1200" b="1" i="1" kern="1200" dirty="0" smtClean="0">
                <a:solidFill>
                  <a:schemeClr val="tx1"/>
                </a:solidFill>
                <a:latin typeface="+mn-lt"/>
                <a:ea typeface="+mn-ea"/>
                <a:cs typeface="+mn-cs"/>
              </a:rPr>
              <a:t> </a:t>
            </a:r>
            <a:endParaRPr lang="en-TT" sz="1200" kern="1200" dirty="0" smtClean="0">
              <a:solidFill>
                <a:schemeClr val="tx1"/>
              </a:solidFill>
              <a:latin typeface="+mn-lt"/>
              <a:ea typeface="+mn-ea"/>
              <a:cs typeface="+mn-cs"/>
            </a:endParaRPr>
          </a:p>
          <a:p>
            <a:endParaRPr lang="en-TT" dirty="0"/>
          </a:p>
        </p:txBody>
      </p:sp>
      <p:sp>
        <p:nvSpPr>
          <p:cNvPr id="4" name="Slide Number Placeholder 3"/>
          <p:cNvSpPr>
            <a:spLocks noGrp="1"/>
          </p:cNvSpPr>
          <p:nvPr>
            <p:ph type="sldNum" sz="quarter" idx="10"/>
          </p:nvPr>
        </p:nvSpPr>
        <p:spPr/>
        <p:txBody>
          <a:bodyPr/>
          <a:lstStyle/>
          <a:p>
            <a:fld id="{235173D7-5E44-4B3D-97A4-232E7C8D8932}" type="slidenum">
              <a:rPr lang="en-TT" smtClean="0"/>
              <a:pPr/>
              <a:t>6</a:t>
            </a:fld>
            <a:endParaRPr lang="en-T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dirty="0" smtClean="0">
                <a:solidFill>
                  <a:schemeClr val="tx1"/>
                </a:solidFill>
                <a:latin typeface="+mn-lt"/>
                <a:ea typeface="+mn-ea"/>
                <a:cs typeface="+mn-cs"/>
              </a:rPr>
              <a:t>Capacity to participate</a:t>
            </a:r>
            <a:endParaRPr lang="en-T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Effective participation requires that all stakeholders involved have the capacity to participate.  </a:t>
            </a:r>
            <a:r>
              <a:rPr lang="en-US" sz="1200" kern="1200" dirty="0" err="1" smtClean="0">
                <a:solidFill>
                  <a:schemeClr val="tx1"/>
                </a:solidFill>
                <a:latin typeface="+mn-lt"/>
                <a:ea typeface="+mn-ea"/>
                <a:cs typeface="+mn-cs"/>
              </a:rPr>
              <a:t>Organisations</a:t>
            </a:r>
            <a:r>
              <a:rPr lang="en-US" sz="1200" kern="1200" dirty="0" smtClean="0">
                <a:solidFill>
                  <a:schemeClr val="tx1"/>
                </a:solidFill>
                <a:latin typeface="+mn-lt"/>
                <a:ea typeface="+mn-ea"/>
                <a:cs typeface="+mn-cs"/>
              </a:rPr>
              <a:t> as well as individuals need the capacity to participate.  Capacity encompasses a range of elements (world view/philosophy, culture, structure, adaptive culture and strategies, linkages, skills, knowledge and abilities and material resources) and need to be considered collectively.  </a:t>
            </a:r>
          </a:p>
          <a:p>
            <a:endParaRPr lang="en-US" sz="1200" kern="1200" dirty="0" smtClean="0">
              <a:solidFill>
                <a:schemeClr val="tx1"/>
              </a:solidFill>
              <a:latin typeface="+mn-lt"/>
              <a:ea typeface="+mn-ea"/>
              <a:cs typeface="+mn-cs"/>
            </a:endParaRPr>
          </a:p>
          <a:p>
            <a:r>
              <a:rPr lang="en-GB" sz="1200" b="0" i="1" kern="1200" dirty="0" smtClean="0">
                <a:solidFill>
                  <a:schemeClr val="tx1"/>
                </a:solidFill>
                <a:latin typeface="+mn-lt"/>
                <a:ea typeface="+mn-ea"/>
                <a:cs typeface="+mn-cs"/>
              </a:rPr>
              <a:t>World view / philosophy</a:t>
            </a:r>
            <a:endParaRPr lang="en-TT" sz="1200" b="0" i="1"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A coherent philosophy must exist with values, attitudes, principles and beliefs of respect and value for all people and the contribution that they can make.  There must be trust and openness to allow other people to play an equitable role in decision-making.  This vision must place people at the centre of development and address issues of equity and sustainability.</a:t>
            </a:r>
            <a:endParaRPr lang="en-T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n-T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This is the foundation for participatory approaches.  This philosophy may or may not be expressed in a formal (written) policy but it should at least be informally accepted and able to be applied in practice.  Development of a shared vision among stakeholders is an extremely important element of a participatory approach.</a:t>
            </a:r>
            <a:endParaRPr lang="en-TT" sz="1200" kern="1200" dirty="0" smtClean="0">
              <a:solidFill>
                <a:schemeClr val="tx1"/>
              </a:solidFill>
              <a:latin typeface="+mn-lt"/>
              <a:ea typeface="+mn-ea"/>
              <a:cs typeface="+mn-cs"/>
            </a:endParaRPr>
          </a:p>
          <a:p>
            <a:endParaRPr lang="en-GB" sz="1200" b="1" kern="1200" dirty="0" smtClean="0">
              <a:solidFill>
                <a:schemeClr val="tx1"/>
              </a:solidFill>
              <a:latin typeface="+mn-lt"/>
              <a:ea typeface="+mn-ea"/>
              <a:cs typeface="+mn-cs"/>
            </a:endParaRPr>
          </a:p>
          <a:p>
            <a:r>
              <a:rPr lang="en-GB" sz="1200" b="0" i="1" kern="1200" dirty="0" smtClean="0">
                <a:solidFill>
                  <a:schemeClr val="tx1"/>
                </a:solidFill>
                <a:latin typeface="+mn-lt"/>
                <a:ea typeface="+mn-ea"/>
                <a:cs typeface="+mn-cs"/>
              </a:rPr>
              <a:t>Culture</a:t>
            </a:r>
            <a:endParaRPr lang="en-TT" sz="1200" b="0" i="1"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There must be a willingness to work with other stakeholders towards shared objectives and a belief that this can be effective.  This is expressed through procedures and processes guiding how the organisation does things.  </a:t>
            </a:r>
            <a:endParaRPr lang="en-T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n-T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A culture supporting participation may be especially difficult to achieve in organisations or institutions with a tradition of top-down central-control decision-making.</a:t>
            </a:r>
          </a:p>
          <a:p>
            <a:endParaRPr lang="en-TT" sz="1200" kern="1200" dirty="0" smtClean="0">
              <a:solidFill>
                <a:schemeClr val="tx1"/>
              </a:solidFill>
              <a:latin typeface="+mn-lt"/>
              <a:ea typeface="+mn-ea"/>
              <a:cs typeface="+mn-cs"/>
            </a:endParaRPr>
          </a:p>
          <a:p>
            <a:r>
              <a:rPr lang="en-GB" sz="1200" b="0" i="1" kern="1200" dirty="0" smtClean="0">
                <a:solidFill>
                  <a:schemeClr val="tx1"/>
                </a:solidFill>
                <a:latin typeface="+mn-lt"/>
                <a:ea typeface="+mn-ea"/>
                <a:cs typeface="+mn-cs"/>
              </a:rPr>
              <a:t>Structure</a:t>
            </a:r>
            <a:endParaRPr lang="en-TT" sz="1200" b="0" i="1"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Structures need to be in place to facilitate open and clear communications internally and with partners.  Communication channels must exist to receive input, share information, and facilitate discussion, debate and negotiation.  Structures must have a clear definition of roles, functions, lines of communication and mechanisms for accountability.</a:t>
            </a:r>
            <a:endParaRPr lang="en-T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n-T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Formal (e.g. multi-stakeholder committees) or informal (e.g. working groups) structures may be set up that reflect power relations and actually marginalise some stakeholders, for example those who are not members of formal groups or are illegal or informal resource users.  Mechanisms will be needed to engage stakeholders who are marginalised by these structures.  </a:t>
            </a:r>
          </a:p>
          <a:p>
            <a:endParaRPr lang="en-TT" sz="1200" kern="1200" dirty="0" smtClean="0">
              <a:solidFill>
                <a:schemeClr val="tx1"/>
              </a:solidFill>
              <a:latin typeface="+mn-lt"/>
              <a:ea typeface="+mn-ea"/>
              <a:cs typeface="+mn-cs"/>
            </a:endParaRPr>
          </a:p>
          <a:p>
            <a:r>
              <a:rPr lang="en-GB" sz="1200" b="0" i="1" kern="1200" dirty="0" smtClean="0">
                <a:solidFill>
                  <a:schemeClr val="tx1"/>
                </a:solidFill>
                <a:latin typeface="+mn-lt"/>
                <a:ea typeface="+mn-ea"/>
                <a:cs typeface="+mn-cs"/>
              </a:rPr>
              <a:t>Adaptive culture and strategies</a:t>
            </a:r>
            <a:endParaRPr lang="en-TT" sz="1200" b="0" i="1"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importance of continuous adaptive management as a result of active learning must be recognised.  Practices and policies are required so that structures and mechanisms can be adapted to respond to changes in the natural resource being managed, the patterns of use of this resource, and the needs, interests, roles and responsibilities of all of the stakeholders involved.  </a:t>
            </a:r>
            <a:endParaRPr lang="en-T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Focusing on the process in participatory approaches means constant readjustment in response to the changing situation. For example, structures that are too rigid and closed may fail to engage emerging stakeholders or new priorities.  Mechanisms need to be developed to capture needs and contributions of stakeholders on an ongoing and not just on a one-off basis.  The design of projects with emphasis on often pre-determined fixed activities, deliverables, timeframe and budget challenges negatively effect participatory approaches.</a:t>
            </a:r>
            <a:endParaRPr lang="en-T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n-TT" sz="1200" kern="1200" dirty="0" smtClean="0">
              <a:solidFill>
                <a:schemeClr val="tx1"/>
              </a:solidFill>
              <a:latin typeface="+mn-lt"/>
              <a:ea typeface="+mn-ea"/>
              <a:cs typeface="+mn-cs"/>
            </a:endParaRPr>
          </a:p>
          <a:p>
            <a:r>
              <a:rPr lang="en-GB" sz="1200" b="0" i="1" kern="1200" dirty="0" smtClean="0">
                <a:solidFill>
                  <a:schemeClr val="tx1"/>
                </a:solidFill>
                <a:latin typeface="+mn-lt"/>
                <a:ea typeface="+mn-ea"/>
                <a:cs typeface="+mn-cs"/>
              </a:rPr>
              <a:t>Linkages</a:t>
            </a:r>
            <a:endParaRPr lang="en-TT" sz="1200" b="0" i="1"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An ability to develop and manage relationships with individuals, groups and organisations is needed.  Multi-disciplinary and inter-</a:t>
            </a:r>
            <a:r>
              <a:rPr lang="en-GB" sz="1200" kern="1200" dirty="0" err="1" smtClean="0">
                <a:solidFill>
                  <a:schemeClr val="tx1"/>
                </a:solidFill>
                <a:latin typeface="+mn-lt"/>
                <a:ea typeface="+mn-ea"/>
                <a:cs typeface="+mn-cs"/>
              </a:rPr>
              <a:t>sectoral</a:t>
            </a:r>
            <a:r>
              <a:rPr lang="en-GB" sz="1200" kern="1200" dirty="0" smtClean="0">
                <a:solidFill>
                  <a:schemeClr val="tx1"/>
                </a:solidFill>
                <a:latin typeface="+mn-lt"/>
                <a:ea typeface="+mn-ea"/>
                <a:cs typeface="+mn-cs"/>
              </a:rPr>
              <a:t> approaches must bring together government agencies, academia, private sector, NGOs, CBOs, communities and individuals.</a:t>
            </a:r>
            <a:endParaRPr lang="en-T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Government agencies and other organisations with a focused mandate often find it difficult to work across sectors and disciplines.  Cultural differences between types of organisations (for example between government agencies and the private sector) or between sectors (for example between the natural and social sciences) also make relationship-building difficult.  The building of social or political power by civil society organisations is often a critical strategy in supporting their equitable and effective participation in decision-making. </a:t>
            </a:r>
            <a:endParaRPr lang="en-T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n-TT" sz="1200" kern="1200" dirty="0" smtClean="0">
              <a:solidFill>
                <a:schemeClr val="tx1"/>
              </a:solidFill>
              <a:latin typeface="+mn-lt"/>
              <a:ea typeface="+mn-ea"/>
              <a:cs typeface="+mn-cs"/>
            </a:endParaRPr>
          </a:p>
          <a:p>
            <a:r>
              <a:rPr lang="en-GB" sz="1200" b="0" i="1" kern="1200" dirty="0" smtClean="0">
                <a:solidFill>
                  <a:schemeClr val="tx1"/>
                </a:solidFill>
                <a:latin typeface="+mn-lt"/>
                <a:ea typeface="+mn-ea"/>
                <a:cs typeface="+mn-cs"/>
              </a:rPr>
              <a:t>Skills, knowledge, abilities (competencies)</a:t>
            </a:r>
            <a:endParaRPr lang="en-TT" sz="1200" b="0" i="1"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Technical skills and knowledge in the specific management area is required.  This may include for example knowledge about the ecosystem, management issues, management approaches (e.g. protected area, sustainable extraction) and implications (social, economic, etc.).  Skills might include for example research, map reading, data interpretation and analysis, use of technology, etc.</a:t>
            </a:r>
            <a:endParaRPr lang="en-T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n-T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Government agencies and academia often have very high technical competencies but may require capacity building in other areas for example in communication, stakeholder mobilisation, negotiation and conflict resolution skills.  While some civil society organisations and communities may have strong technical competencies, including traditional knowledge, often this must first be built before they can be effectively engaged.  Levelling the playing field so that all stakeholders have the required competencies to contribute is essential to the participatory process.</a:t>
            </a:r>
            <a:endParaRPr lang="en-T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Skills and knowledge in how to effectively facilitate or engage in participatory processes is also needed.  Examples include communication and interpersonal skills, ability to negotiate, ability to speak clearly and communicate effectively in front of a large group.</a:t>
            </a:r>
            <a:endParaRPr lang="en-T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n-TT" sz="1200" kern="1200" dirty="0" smtClean="0">
              <a:solidFill>
                <a:schemeClr val="tx1"/>
              </a:solidFill>
              <a:latin typeface="+mn-lt"/>
              <a:ea typeface="+mn-ea"/>
              <a:cs typeface="+mn-cs"/>
            </a:endParaRPr>
          </a:p>
          <a:p>
            <a:r>
              <a:rPr lang="en-GB" sz="1200" b="0" i="1" kern="1200" dirty="0" smtClean="0">
                <a:solidFill>
                  <a:schemeClr val="tx1"/>
                </a:solidFill>
                <a:latin typeface="+mn-lt"/>
                <a:ea typeface="+mn-ea"/>
                <a:cs typeface="+mn-cs"/>
              </a:rPr>
              <a:t>Material resources</a:t>
            </a:r>
            <a:endParaRPr lang="en-TT" sz="1200" b="0" i="1"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Technology, equipment, materials and finance must be in place to support the effective implementation of the participatory process.  There must be flexibility in allocation of these resources to respond to changing needs.  Equitable allocation to stakeholders is also important.</a:t>
            </a:r>
            <a:endParaRPr lang="en-T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Financial compensation must be given to stakeholders who sacrifice income generating opportunities in order to participate in processes.  Asking someone to give up a day’s work and wages to attend a workshop without appropriate compensation is not equitable.  Expenses need to be covered for all stakeholders, including civil society and communities.</a:t>
            </a:r>
            <a:endParaRPr lang="en-T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n-TT" sz="1200" kern="1200" dirty="0" smtClean="0">
              <a:solidFill>
                <a:schemeClr val="tx1"/>
              </a:solidFill>
              <a:latin typeface="+mn-lt"/>
              <a:ea typeface="+mn-ea"/>
              <a:cs typeface="+mn-cs"/>
            </a:endParaRPr>
          </a:p>
          <a:p>
            <a:endParaRPr lang="en-TT" sz="1200" kern="1200" dirty="0" smtClean="0">
              <a:solidFill>
                <a:schemeClr val="tx1"/>
              </a:solidFill>
              <a:latin typeface="+mn-lt"/>
              <a:ea typeface="+mn-ea"/>
              <a:cs typeface="+mn-cs"/>
            </a:endParaRPr>
          </a:p>
          <a:p>
            <a:endParaRPr lang="en-TT" sz="1200" kern="1200" dirty="0" smtClean="0">
              <a:solidFill>
                <a:schemeClr val="tx1"/>
              </a:solidFill>
              <a:latin typeface="+mn-lt"/>
              <a:ea typeface="+mn-ea"/>
              <a:cs typeface="+mn-cs"/>
            </a:endParaRPr>
          </a:p>
          <a:p>
            <a:endParaRPr lang="en-TT" sz="1200" kern="1200" dirty="0" smtClean="0">
              <a:solidFill>
                <a:schemeClr val="tx1"/>
              </a:solidFill>
              <a:latin typeface="+mn-lt"/>
              <a:ea typeface="+mn-ea"/>
              <a:cs typeface="+mn-cs"/>
            </a:endParaRPr>
          </a:p>
          <a:p>
            <a:endParaRPr lang="en-GB" sz="1200" b="1" i="1" kern="1200" dirty="0" smtClean="0">
              <a:solidFill>
                <a:schemeClr val="tx1"/>
              </a:solidFill>
              <a:latin typeface="+mn-lt"/>
              <a:ea typeface="+mn-ea"/>
              <a:cs typeface="+mn-cs"/>
            </a:endParaRPr>
          </a:p>
          <a:p>
            <a:r>
              <a:rPr lang="en-GB" sz="1200" b="1" i="1" kern="1200" dirty="0" smtClean="0">
                <a:solidFill>
                  <a:schemeClr val="tx1"/>
                </a:solidFill>
                <a:latin typeface="+mn-lt"/>
                <a:ea typeface="+mn-ea"/>
                <a:cs typeface="+mn-cs"/>
              </a:rPr>
              <a:t>Time</a:t>
            </a:r>
            <a:endParaRPr lang="en-T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Participatory processes require identification and mobilisation of stakeholders, communication among them, and often debate and negotiation (and sometimes conflict management) before a decision can be reached by consensus.  This is an iterative process and demands adequate time to facilitate stakeholder engagement and to enable adaptation to the changing situation.  Limited time can correspondingly limit the effectiveness or depth of participation.</a:t>
            </a:r>
            <a:endParaRPr lang="en-TT" sz="1200" kern="1200" dirty="0" smtClean="0">
              <a:solidFill>
                <a:schemeClr val="tx1"/>
              </a:solidFill>
              <a:latin typeface="+mn-lt"/>
              <a:ea typeface="+mn-ea"/>
              <a:cs typeface="+mn-cs"/>
            </a:endParaRPr>
          </a:p>
          <a:p>
            <a:endParaRPr lang="en-TT" dirty="0"/>
          </a:p>
        </p:txBody>
      </p:sp>
      <p:sp>
        <p:nvSpPr>
          <p:cNvPr id="4" name="Slide Number Placeholder 3"/>
          <p:cNvSpPr>
            <a:spLocks noGrp="1"/>
          </p:cNvSpPr>
          <p:nvPr>
            <p:ph type="sldNum" sz="quarter" idx="10"/>
          </p:nvPr>
        </p:nvSpPr>
        <p:spPr/>
        <p:txBody>
          <a:bodyPr/>
          <a:lstStyle/>
          <a:p>
            <a:fld id="{235173D7-5E44-4B3D-97A4-232E7C8D8932}" type="slidenum">
              <a:rPr lang="en-TT" smtClean="0"/>
              <a:pPr/>
              <a:t>7</a:t>
            </a:fld>
            <a:endParaRPr lang="en-T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2"/>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780928"/>
            <a:ext cx="4114800" cy="33452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4008" y="2780928"/>
            <a:ext cx="4042792" cy="33452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04865"/>
            <a:ext cx="4040188" cy="39212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04865"/>
            <a:ext cx="4041775" cy="39212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15478"/>
            <a:ext cx="3008313" cy="822922"/>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514600"/>
            <a:ext cx="5111750" cy="4144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514600"/>
            <a:ext cx="3008313"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701799"/>
            <a:ext cx="5486400" cy="30257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image" Target="../media/image5.jpe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800000"/>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61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2940050"/>
            <a:ext cx="8229600" cy="37576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2"/>
          <p:cNvSpPr>
            <a:spLocks noChangeArrowheads="1"/>
          </p:cNvSpPr>
          <p:nvPr userDrawn="1"/>
        </p:nvSpPr>
        <p:spPr bwMode="auto">
          <a:xfrm>
            <a:off x="0" y="-9525"/>
            <a:ext cx="9144000" cy="1377950"/>
          </a:xfrm>
          <a:prstGeom prst="rect">
            <a:avLst/>
          </a:prstGeom>
          <a:solidFill>
            <a:srgbClr val="99CC00"/>
          </a:solidFill>
          <a:ln w="9525">
            <a:noFill/>
            <a:miter lim="800000"/>
            <a:headEnd/>
            <a:tailEnd/>
          </a:ln>
        </p:spPr>
        <p:txBody>
          <a:bodyPr wrap="none" anchor="ctr"/>
          <a:lstStyle/>
          <a:p>
            <a:pPr eaLnBrk="0" fontAlgn="auto" hangingPunct="0">
              <a:spcAft>
                <a:spcPts val="0"/>
              </a:spcAft>
              <a:defRPr/>
            </a:pPr>
            <a:endParaRPr lang="en-GB">
              <a:latin typeface="Times" charset="0"/>
              <a:cs typeface="+mn-cs"/>
            </a:endParaRPr>
          </a:p>
        </p:txBody>
      </p:sp>
      <p:pic>
        <p:nvPicPr>
          <p:cNvPr id="1029" name="Picture 7"/>
          <p:cNvPicPr>
            <a:picLocks noChangeAspect="1" noChangeArrowheads="1"/>
          </p:cNvPicPr>
          <p:nvPr userDrawn="1"/>
        </p:nvPicPr>
        <p:blipFill>
          <a:blip r:embed="rId11" cstate="print"/>
          <a:srcRect/>
          <a:stretch>
            <a:fillRect/>
          </a:stretch>
        </p:blipFill>
        <p:spPr bwMode="auto">
          <a:xfrm>
            <a:off x="90488" y="109538"/>
            <a:ext cx="1096962" cy="1258887"/>
          </a:xfrm>
          <a:prstGeom prst="rect">
            <a:avLst/>
          </a:prstGeom>
          <a:noFill/>
          <a:ln w="9525">
            <a:noFill/>
            <a:miter lim="800000"/>
            <a:headEnd/>
            <a:tailEnd/>
          </a:ln>
        </p:spPr>
      </p:pic>
      <p:pic>
        <p:nvPicPr>
          <p:cNvPr id="1030" name="Picture 8" descr="vlcsnap-2012-11-06-10h36m07s152.jpg"/>
          <p:cNvPicPr>
            <a:picLocks noChangeAspect="1"/>
          </p:cNvPicPr>
          <p:nvPr userDrawn="1"/>
        </p:nvPicPr>
        <p:blipFill>
          <a:blip r:embed="rId12" cstate="print"/>
          <a:srcRect l="14903" r="14767"/>
          <a:stretch>
            <a:fillRect/>
          </a:stretch>
        </p:blipFill>
        <p:spPr bwMode="auto">
          <a:xfrm>
            <a:off x="1258888" y="42863"/>
            <a:ext cx="1573212" cy="1260475"/>
          </a:xfrm>
          <a:prstGeom prst="rect">
            <a:avLst/>
          </a:prstGeom>
          <a:noFill/>
          <a:ln w="9525">
            <a:noFill/>
            <a:miter lim="800000"/>
            <a:headEnd/>
            <a:tailEnd/>
          </a:ln>
        </p:spPr>
      </p:pic>
      <p:pic>
        <p:nvPicPr>
          <p:cNvPr id="1031" name="Picture 9" descr="IMG_1981.jpg"/>
          <p:cNvPicPr>
            <a:picLocks noChangeAspect="1"/>
          </p:cNvPicPr>
          <p:nvPr userDrawn="1"/>
        </p:nvPicPr>
        <p:blipFill>
          <a:blip r:embed="rId13" cstate="print"/>
          <a:srcRect l="-296" t="13953" r="5238" b="10464"/>
          <a:stretch>
            <a:fillRect/>
          </a:stretch>
        </p:blipFill>
        <p:spPr bwMode="auto">
          <a:xfrm>
            <a:off x="5132388" y="44450"/>
            <a:ext cx="2376487" cy="1260475"/>
          </a:xfrm>
          <a:prstGeom prst="rect">
            <a:avLst/>
          </a:prstGeom>
          <a:noFill/>
          <a:ln w="9525">
            <a:noFill/>
            <a:miter lim="800000"/>
            <a:headEnd/>
            <a:tailEnd/>
          </a:ln>
        </p:spPr>
      </p:pic>
      <p:pic>
        <p:nvPicPr>
          <p:cNvPr id="1032" name="Picture 10" descr="015 Groups waits for agreed estimated accuracy of 3.5.jpg"/>
          <p:cNvPicPr>
            <a:picLocks noChangeAspect="1"/>
          </p:cNvPicPr>
          <p:nvPr userDrawn="1"/>
        </p:nvPicPr>
        <p:blipFill>
          <a:blip r:embed="rId14" cstate="print"/>
          <a:srcRect l="-3580" b="12500"/>
          <a:stretch>
            <a:fillRect/>
          </a:stretch>
        </p:blipFill>
        <p:spPr bwMode="auto">
          <a:xfrm>
            <a:off x="2822575" y="42863"/>
            <a:ext cx="2238375" cy="1260475"/>
          </a:xfrm>
          <a:prstGeom prst="rect">
            <a:avLst/>
          </a:prstGeom>
          <a:noFill/>
          <a:ln w="9525">
            <a:noFill/>
            <a:miter lim="800000"/>
            <a:headEnd/>
            <a:tailEnd/>
          </a:ln>
        </p:spPr>
      </p:pic>
      <p:pic>
        <p:nvPicPr>
          <p:cNvPr id="1033" name="Picture 12" descr="IMG_8533.jpg"/>
          <p:cNvPicPr>
            <a:picLocks noChangeAspect="1"/>
          </p:cNvPicPr>
          <p:nvPr userDrawn="1"/>
        </p:nvPicPr>
        <p:blipFill>
          <a:blip r:embed="rId15" cstate="print"/>
          <a:srcRect l="14122" r="18599" b="10837"/>
          <a:stretch>
            <a:fillRect/>
          </a:stretch>
        </p:blipFill>
        <p:spPr bwMode="auto">
          <a:xfrm>
            <a:off x="7591425" y="44450"/>
            <a:ext cx="1425575" cy="1260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Lst>
  <p:txStyles>
    <p:titleStyle>
      <a:lvl1pPr algn="ctr" defTabSz="457200" rtl="0" eaLnBrk="0" fontAlgn="base" hangingPunct="0">
        <a:spcBef>
          <a:spcPct val="0"/>
        </a:spcBef>
        <a:spcAft>
          <a:spcPct val="0"/>
        </a:spcAft>
        <a:defRPr sz="4400" kern="1200">
          <a:solidFill>
            <a:schemeClr val="bg2"/>
          </a:solidFill>
          <a:latin typeface="+mj-lt"/>
          <a:ea typeface="+mj-ea"/>
          <a:cs typeface="+mj-cs"/>
        </a:defRPr>
      </a:lvl1pPr>
      <a:lvl2pPr algn="ctr" defTabSz="457200" rtl="0" eaLnBrk="0" fontAlgn="base" hangingPunct="0">
        <a:spcBef>
          <a:spcPct val="0"/>
        </a:spcBef>
        <a:spcAft>
          <a:spcPct val="0"/>
        </a:spcAft>
        <a:defRPr sz="4400">
          <a:solidFill>
            <a:schemeClr val="bg2"/>
          </a:solidFill>
          <a:latin typeface="Calibri" pitchFamily="34" charset="0"/>
        </a:defRPr>
      </a:lvl2pPr>
      <a:lvl3pPr algn="ctr" defTabSz="457200" rtl="0" eaLnBrk="0" fontAlgn="base" hangingPunct="0">
        <a:spcBef>
          <a:spcPct val="0"/>
        </a:spcBef>
        <a:spcAft>
          <a:spcPct val="0"/>
        </a:spcAft>
        <a:defRPr sz="4400">
          <a:solidFill>
            <a:schemeClr val="bg2"/>
          </a:solidFill>
          <a:latin typeface="Calibri" pitchFamily="34" charset="0"/>
        </a:defRPr>
      </a:lvl3pPr>
      <a:lvl4pPr algn="ctr" defTabSz="457200" rtl="0" eaLnBrk="0" fontAlgn="base" hangingPunct="0">
        <a:spcBef>
          <a:spcPct val="0"/>
        </a:spcBef>
        <a:spcAft>
          <a:spcPct val="0"/>
        </a:spcAft>
        <a:defRPr sz="4400">
          <a:solidFill>
            <a:schemeClr val="bg2"/>
          </a:solidFill>
          <a:latin typeface="Calibri" pitchFamily="34" charset="0"/>
        </a:defRPr>
      </a:lvl4pPr>
      <a:lvl5pPr algn="ctr" defTabSz="457200" rtl="0" eaLnBrk="0" fontAlgn="base" hangingPunct="0">
        <a:spcBef>
          <a:spcPct val="0"/>
        </a:spcBef>
        <a:spcAft>
          <a:spcPct val="0"/>
        </a:spcAft>
        <a:defRPr sz="4400">
          <a:solidFill>
            <a:schemeClr val="bg2"/>
          </a:solidFill>
          <a:latin typeface="Calibri" pitchFamily="34" charset="0"/>
        </a:defRPr>
      </a:lvl5pPr>
      <a:lvl6pPr marL="457200" algn="ctr" defTabSz="457200" rtl="0" fontAlgn="base">
        <a:spcBef>
          <a:spcPct val="0"/>
        </a:spcBef>
        <a:spcAft>
          <a:spcPct val="0"/>
        </a:spcAft>
        <a:defRPr sz="4400">
          <a:solidFill>
            <a:schemeClr val="bg2"/>
          </a:solidFill>
          <a:latin typeface="Calibri" pitchFamily="34" charset="0"/>
        </a:defRPr>
      </a:lvl6pPr>
      <a:lvl7pPr marL="914400" algn="ctr" defTabSz="457200" rtl="0" fontAlgn="base">
        <a:spcBef>
          <a:spcPct val="0"/>
        </a:spcBef>
        <a:spcAft>
          <a:spcPct val="0"/>
        </a:spcAft>
        <a:defRPr sz="4400">
          <a:solidFill>
            <a:schemeClr val="bg2"/>
          </a:solidFill>
          <a:latin typeface="Calibri" pitchFamily="34" charset="0"/>
        </a:defRPr>
      </a:lvl7pPr>
      <a:lvl8pPr marL="1371600" algn="ctr" defTabSz="457200" rtl="0" fontAlgn="base">
        <a:spcBef>
          <a:spcPct val="0"/>
        </a:spcBef>
        <a:spcAft>
          <a:spcPct val="0"/>
        </a:spcAft>
        <a:defRPr sz="4400">
          <a:solidFill>
            <a:schemeClr val="bg2"/>
          </a:solidFill>
          <a:latin typeface="Calibri" pitchFamily="34" charset="0"/>
        </a:defRPr>
      </a:lvl8pPr>
      <a:lvl9pPr marL="1828800" algn="ctr" defTabSz="457200" rtl="0" fontAlgn="base">
        <a:spcBef>
          <a:spcPct val="0"/>
        </a:spcBef>
        <a:spcAft>
          <a:spcPct val="0"/>
        </a:spcAft>
        <a:defRPr sz="4400">
          <a:solidFill>
            <a:schemeClr val="bg2"/>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bg2"/>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bg2"/>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bg2"/>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bg2"/>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bg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hyperlink" Target="http://www.canari.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636912"/>
            <a:ext cx="7772400" cy="1470025"/>
          </a:xfrm>
        </p:spPr>
        <p:txBody>
          <a:bodyPr>
            <a:noAutofit/>
          </a:bodyPr>
          <a:lstStyle/>
          <a:p>
            <a:pPr algn="ctr"/>
            <a:r>
              <a:rPr lang="en-US" dirty="0"/>
              <a:t>Building </a:t>
            </a:r>
            <a:r>
              <a:rPr lang="en-US" dirty="0">
                <a:solidFill>
                  <a:schemeClr val="bg1"/>
                </a:solidFill>
              </a:rPr>
              <a:t>capacity</a:t>
            </a:r>
            <a:r>
              <a:rPr lang="en-US" dirty="0"/>
              <a:t> to facilitate stakeholder participation in forest management in the Caribbean islands</a:t>
            </a:r>
            <a:endParaRPr lang="en-TT" dirty="0"/>
          </a:p>
        </p:txBody>
      </p:sp>
      <p:sp>
        <p:nvSpPr>
          <p:cNvPr id="3" name="Subtitle 2"/>
          <p:cNvSpPr>
            <a:spLocks noGrp="1"/>
          </p:cNvSpPr>
          <p:nvPr>
            <p:ph type="subTitle" idx="1"/>
          </p:nvPr>
        </p:nvSpPr>
        <p:spPr>
          <a:xfrm>
            <a:off x="179512" y="5157192"/>
            <a:ext cx="6688832" cy="1700808"/>
          </a:xfrm>
        </p:spPr>
        <p:txBody>
          <a:bodyPr>
            <a:normAutofit fontScale="32500" lnSpcReduction="20000"/>
          </a:bodyPr>
          <a:lstStyle/>
          <a:p>
            <a:pPr algn="l"/>
            <a:r>
              <a:rPr lang="en-TT" sz="4900" dirty="0">
                <a:solidFill>
                  <a:srgbClr val="CCFFCC"/>
                </a:solidFill>
              </a:rPr>
              <a:t>This </a:t>
            </a:r>
            <a:r>
              <a:rPr lang="en-TT" sz="4900" dirty="0" smtClean="0">
                <a:solidFill>
                  <a:srgbClr val="CCFFCC"/>
                </a:solidFill>
              </a:rPr>
              <a:t>presentation was </a:t>
            </a:r>
            <a:r>
              <a:rPr lang="en-TT" sz="4900" dirty="0">
                <a:solidFill>
                  <a:srgbClr val="CCFFCC"/>
                </a:solidFill>
              </a:rPr>
              <a:t>produced by the Caribbean Natural Resources Institute as an output of the project " Regional knowledge sharing initiative on improved governance and influencing policy for community forestry and sustainable forest-based livelihoods" funded by the United Nations Food and Agriculture Organization under its Forest Law Enforcement, Governance and Trade Support Programme for African, Caribbean and Pacific Countries (ACP-FLEGT Programme</a:t>
            </a:r>
            <a:r>
              <a:rPr lang="en-TT" sz="4900" dirty="0" smtClean="0">
                <a:solidFill>
                  <a:srgbClr val="CCFFCC"/>
                </a:solidFill>
              </a:rPr>
              <a:t>)  for forest managers to present to policy makers.</a:t>
            </a:r>
            <a:r>
              <a:rPr lang="en-TT" sz="4900" b="1" dirty="0">
                <a:solidFill>
                  <a:srgbClr val="CCFFCC"/>
                </a:solidFill>
              </a:rPr>
              <a:t/>
            </a:r>
            <a:br>
              <a:rPr lang="en-TT" sz="4900" b="1" dirty="0">
                <a:solidFill>
                  <a:srgbClr val="CCFFCC"/>
                </a:solidFill>
              </a:rPr>
            </a:br>
            <a:endParaRPr lang="en-TT" sz="4900" dirty="0">
              <a:solidFill>
                <a:srgbClr val="CCFFCC"/>
              </a:solidFill>
            </a:endParaRPr>
          </a:p>
          <a:p>
            <a:pPr algn="l"/>
            <a:endParaRPr lang="en-TT" dirty="0">
              <a:solidFill>
                <a:srgbClr val="CCFFCC"/>
              </a:solidFill>
            </a:endParaRPr>
          </a:p>
        </p:txBody>
      </p:sp>
      <p:pic>
        <p:nvPicPr>
          <p:cNvPr id="4" name="Picture 3"/>
          <p:cNvPicPr/>
          <p:nvPr/>
        </p:nvPicPr>
        <p:blipFill>
          <a:blip r:embed="rId2" cstate="print"/>
          <a:srcRect/>
          <a:stretch>
            <a:fillRect/>
          </a:stretch>
        </p:blipFill>
        <p:spPr bwMode="auto">
          <a:xfrm>
            <a:off x="7164288" y="5229200"/>
            <a:ext cx="1356208" cy="11265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340768"/>
            <a:ext cx="8229600" cy="1143000"/>
          </a:xfrm>
        </p:spPr>
        <p:txBody>
          <a:bodyPr/>
          <a:lstStyle/>
          <a:p>
            <a:r>
              <a:rPr lang="en-TT" dirty="0" smtClean="0"/>
              <a:t>What can you do?</a:t>
            </a:r>
            <a:endParaRPr lang="en-GB" dirty="0"/>
          </a:p>
        </p:txBody>
      </p:sp>
      <p:sp>
        <p:nvSpPr>
          <p:cNvPr id="3" name="Content Placeholder 2"/>
          <p:cNvSpPr>
            <a:spLocks noGrp="1"/>
          </p:cNvSpPr>
          <p:nvPr>
            <p:ph idx="1"/>
          </p:nvPr>
        </p:nvSpPr>
        <p:spPr>
          <a:xfrm>
            <a:off x="539552" y="2204864"/>
            <a:ext cx="8229600" cy="3585294"/>
          </a:xfrm>
        </p:spPr>
        <p:txBody>
          <a:bodyPr/>
          <a:lstStyle/>
          <a:p>
            <a:pPr lvl="0">
              <a:buFont typeface="Wingdings" pitchFamily="2" charset="2"/>
              <a:buChar char="ü"/>
            </a:pPr>
            <a:r>
              <a:rPr lang="en-TT" dirty="0" smtClean="0">
                <a:solidFill>
                  <a:srgbClr val="00B050"/>
                </a:solidFill>
              </a:rPr>
              <a:t>Support capacity building </a:t>
            </a:r>
            <a:r>
              <a:rPr lang="en-TT" dirty="0" smtClean="0"/>
              <a:t>(training, exchange visits, action research and learning projects) of forest managers for facilitating participatory forest management.</a:t>
            </a:r>
          </a:p>
          <a:p>
            <a:pPr lvl="0">
              <a:buFont typeface="Wingdings" pitchFamily="2" charset="2"/>
              <a:buChar char="ü"/>
            </a:pPr>
            <a:endParaRPr lang="en-TT" dirty="0" smtClean="0"/>
          </a:p>
          <a:p>
            <a:pPr lvl="0">
              <a:buFont typeface="Wingdings" pitchFamily="2" charset="2"/>
              <a:buChar char="ü"/>
            </a:pPr>
            <a:r>
              <a:rPr lang="en-TT" dirty="0" smtClean="0">
                <a:solidFill>
                  <a:srgbClr val="00B050"/>
                </a:solidFill>
              </a:rPr>
              <a:t>Support and pilot the development and implementation of projects, plans, policies, and legislation</a:t>
            </a:r>
            <a:r>
              <a:rPr lang="en-TT" dirty="0" smtClean="0"/>
              <a:t> to create the enabling environment for facilitation of PFM.</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TT" dirty="0" smtClean="0"/>
              <a:t>Any questions ??</a:t>
            </a:r>
            <a:endParaRPr lang="en-TT" dirty="0"/>
          </a:p>
        </p:txBody>
      </p:sp>
      <p:pic>
        <p:nvPicPr>
          <p:cNvPr id="5" name="Picture 2"/>
          <p:cNvPicPr>
            <a:picLocks noGrp="1" noChangeAspect="1" noChangeArrowheads="1"/>
          </p:cNvPicPr>
          <p:nvPr>
            <p:ph idx="1"/>
          </p:nvPr>
        </p:nvPicPr>
        <p:blipFill>
          <a:blip r:embed="rId2" cstate="print"/>
          <a:srcRect/>
          <a:stretch>
            <a:fillRect/>
          </a:stretch>
        </p:blipFill>
        <p:spPr bwMode="auto">
          <a:xfrm>
            <a:off x="0" y="2708920"/>
            <a:ext cx="3888432" cy="2542115"/>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5183560" y="2708920"/>
            <a:ext cx="3960440" cy="2545155"/>
          </a:xfrm>
          <a:prstGeom prst="rect">
            <a:avLst/>
          </a:prstGeom>
          <a:noFill/>
          <a:ln w="9525">
            <a:noFill/>
            <a:miter lim="800000"/>
            <a:headEnd/>
            <a:tailEnd/>
          </a:ln>
        </p:spPr>
      </p:pic>
      <p:pic>
        <p:nvPicPr>
          <p:cNvPr id="1026" name="Picture 2" descr="C:\Users\neila.CANARI\AppData\Local\Microsoft\Windows\Temporary Internet Files\Content.Outlook\V2AZ618C\001Forest Officer Raynaldo negotiatesthe day's work withg map.JPG"/>
          <p:cNvPicPr>
            <a:picLocks noChangeAspect="1" noChangeArrowheads="1"/>
          </p:cNvPicPr>
          <p:nvPr/>
        </p:nvPicPr>
        <p:blipFill>
          <a:blip r:embed="rId4" cstate="print"/>
          <a:srcRect/>
          <a:stretch>
            <a:fillRect/>
          </a:stretch>
        </p:blipFill>
        <p:spPr bwMode="auto">
          <a:xfrm>
            <a:off x="3419872" y="3977680"/>
            <a:ext cx="4320480" cy="288032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24744"/>
            <a:ext cx="8229600" cy="864096"/>
          </a:xfrm>
        </p:spPr>
        <p:txBody>
          <a:bodyPr/>
          <a:lstStyle/>
          <a:p>
            <a:pPr algn="ctr"/>
            <a:r>
              <a:rPr lang="en-TT" dirty="0" smtClean="0"/>
              <a:t>Thank you.</a:t>
            </a:r>
            <a:endParaRPr lang="en-TT" dirty="0"/>
          </a:p>
        </p:txBody>
      </p:sp>
      <p:sp>
        <p:nvSpPr>
          <p:cNvPr id="6" name="TextBox 5"/>
          <p:cNvSpPr txBox="1"/>
          <p:nvPr/>
        </p:nvSpPr>
        <p:spPr>
          <a:xfrm>
            <a:off x="251520" y="2348881"/>
            <a:ext cx="8136904" cy="3139321"/>
          </a:xfrm>
          <a:prstGeom prst="rect">
            <a:avLst/>
          </a:prstGeom>
          <a:noFill/>
        </p:spPr>
        <p:txBody>
          <a:bodyPr wrap="square" numCol="2" rtlCol="0">
            <a:spAutoFit/>
          </a:bodyPr>
          <a:lstStyle/>
          <a:p>
            <a:r>
              <a:rPr lang="en-GB" dirty="0" smtClean="0">
                <a:solidFill>
                  <a:schemeClr val="bg1"/>
                </a:solidFill>
              </a:rPr>
              <a:t>For further information contact:</a:t>
            </a:r>
          </a:p>
          <a:p>
            <a:r>
              <a:rPr lang="en-GB" dirty="0" smtClean="0">
                <a:solidFill>
                  <a:schemeClr val="bg1"/>
                </a:solidFill>
              </a:rPr>
              <a:t>Caribbean Natural Resources Institute  (CANARI)</a:t>
            </a:r>
            <a:r>
              <a:rPr lang="en-TT" dirty="0" smtClean="0">
                <a:solidFill>
                  <a:schemeClr val="bg1"/>
                </a:solidFill>
              </a:rPr>
              <a:t> </a:t>
            </a:r>
          </a:p>
          <a:p>
            <a:r>
              <a:rPr lang="en-TT" dirty="0" smtClean="0">
                <a:solidFill>
                  <a:schemeClr val="bg1"/>
                </a:solidFill>
              </a:rPr>
              <a:t>Building 7, </a:t>
            </a:r>
            <a:r>
              <a:rPr lang="en-TT" dirty="0" err="1" smtClean="0">
                <a:solidFill>
                  <a:schemeClr val="bg1"/>
                </a:solidFill>
              </a:rPr>
              <a:t>Fernandes</a:t>
            </a:r>
            <a:r>
              <a:rPr lang="en-TT" dirty="0" smtClean="0">
                <a:solidFill>
                  <a:schemeClr val="bg1"/>
                </a:solidFill>
              </a:rPr>
              <a:t> Business Centre</a:t>
            </a:r>
          </a:p>
          <a:p>
            <a:r>
              <a:rPr lang="en-TT" dirty="0" smtClean="0">
                <a:solidFill>
                  <a:schemeClr val="bg1"/>
                </a:solidFill>
              </a:rPr>
              <a:t>Eastern Main Road, </a:t>
            </a:r>
            <a:r>
              <a:rPr lang="en-TT" dirty="0" err="1" smtClean="0">
                <a:solidFill>
                  <a:schemeClr val="bg1"/>
                </a:solidFill>
              </a:rPr>
              <a:t>Laventille</a:t>
            </a:r>
            <a:endParaRPr lang="en-TT" dirty="0" smtClean="0">
              <a:solidFill>
                <a:schemeClr val="bg1"/>
              </a:solidFill>
            </a:endParaRPr>
          </a:p>
          <a:p>
            <a:r>
              <a:rPr lang="en-TT" dirty="0" smtClean="0">
                <a:solidFill>
                  <a:schemeClr val="bg1"/>
                </a:solidFill>
              </a:rPr>
              <a:t>Republic of Trinidad and Tobago</a:t>
            </a:r>
          </a:p>
          <a:p>
            <a:r>
              <a:rPr lang="en-TT" dirty="0" smtClean="0">
                <a:solidFill>
                  <a:schemeClr val="bg1"/>
                </a:solidFill>
              </a:rPr>
              <a:t>Tel: +1 868 626-6062</a:t>
            </a:r>
          </a:p>
          <a:p>
            <a:r>
              <a:rPr lang="en-TT" dirty="0" smtClean="0">
                <a:solidFill>
                  <a:schemeClr val="bg1"/>
                </a:solidFill>
              </a:rPr>
              <a:t>Fax: +1 868 626-1788</a:t>
            </a:r>
          </a:p>
          <a:p>
            <a:r>
              <a:rPr lang="en-TT" dirty="0" smtClean="0">
                <a:solidFill>
                  <a:schemeClr val="bg1"/>
                </a:solidFill>
              </a:rPr>
              <a:t>e-mail: info@canari.org</a:t>
            </a:r>
          </a:p>
          <a:p>
            <a:r>
              <a:rPr lang="en-TT" dirty="0" smtClean="0">
                <a:solidFill>
                  <a:schemeClr val="bg1"/>
                </a:solidFill>
              </a:rPr>
              <a:t>Website: </a:t>
            </a:r>
            <a:r>
              <a:rPr lang="en-TT" dirty="0" smtClean="0">
                <a:solidFill>
                  <a:schemeClr val="bg1"/>
                </a:solidFill>
                <a:hlinkClick r:id="rId2"/>
              </a:rPr>
              <a:t>http://www.canari.org</a:t>
            </a:r>
            <a:endParaRPr lang="en-TT" dirty="0" smtClean="0">
              <a:solidFill>
                <a:schemeClr val="bg1"/>
              </a:solidFill>
            </a:endParaRPr>
          </a:p>
          <a:p>
            <a:endParaRPr lang="en-TT" dirty="0" smtClean="0">
              <a:solidFill>
                <a:schemeClr val="bg1"/>
              </a:solidFill>
            </a:endParaRPr>
          </a:p>
          <a:p>
            <a:endParaRPr lang="en-TT" dirty="0" smtClean="0">
              <a:solidFill>
                <a:schemeClr val="bg1"/>
              </a:solidFill>
            </a:endParaRPr>
          </a:p>
          <a:p>
            <a:r>
              <a:rPr lang="en-TT" dirty="0" smtClean="0">
                <a:solidFill>
                  <a:schemeClr val="bg1"/>
                </a:solidFill>
              </a:rPr>
              <a:t>Presenter</a:t>
            </a:r>
          </a:p>
          <a:p>
            <a:r>
              <a:rPr lang="en-TT" dirty="0" smtClean="0">
                <a:solidFill>
                  <a:schemeClr val="bg1"/>
                </a:solidFill>
              </a:rPr>
              <a:t>Job title</a:t>
            </a:r>
          </a:p>
          <a:p>
            <a:r>
              <a:rPr lang="en-TT" dirty="0" smtClean="0">
                <a:solidFill>
                  <a:schemeClr val="bg1"/>
                </a:solidFill>
              </a:rPr>
              <a:t>Organization</a:t>
            </a:r>
          </a:p>
          <a:p>
            <a:r>
              <a:rPr lang="en-TT" dirty="0" smtClean="0">
                <a:solidFill>
                  <a:schemeClr val="bg1"/>
                </a:solidFill>
              </a:rPr>
              <a:t># Street Address</a:t>
            </a:r>
          </a:p>
          <a:p>
            <a:r>
              <a:rPr lang="en-TT" dirty="0" smtClean="0">
                <a:solidFill>
                  <a:schemeClr val="bg1"/>
                </a:solidFill>
              </a:rPr>
              <a:t>Village</a:t>
            </a:r>
          </a:p>
          <a:p>
            <a:r>
              <a:rPr lang="en-TT" dirty="0" smtClean="0">
                <a:solidFill>
                  <a:schemeClr val="bg1"/>
                </a:solidFill>
              </a:rPr>
              <a:t>Island</a:t>
            </a:r>
          </a:p>
          <a:p>
            <a:r>
              <a:rPr lang="en-TT" dirty="0" smtClean="0">
                <a:solidFill>
                  <a:schemeClr val="bg1"/>
                </a:solidFill>
              </a:rPr>
              <a:t>Tel: +1 *** ***-****</a:t>
            </a:r>
          </a:p>
          <a:p>
            <a:r>
              <a:rPr lang="en-TT" dirty="0" smtClean="0">
                <a:solidFill>
                  <a:schemeClr val="bg1"/>
                </a:solidFill>
              </a:rPr>
              <a:t>Fax: +1 *** ***-****</a:t>
            </a:r>
          </a:p>
          <a:p>
            <a:r>
              <a:rPr lang="en-TT" dirty="0" smtClean="0">
                <a:solidFill>
                  <a:schemeClr val="bg1"/>
                </a:solidFill>
              </a:rPr>
              <a:t>e-mail: presenter@ XXX.com</a:t>
            </a:r>
          </a:p>
          <a:p>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96752"/>
            <a:ext cx="8229600" cy="1143000"/>
          </a:xfrm>
        </p:spPr>
        <p:txBody>
          <a:bodyPr/>
          <a:lstStyle/>
          <a:p>
            <a:pPr algn="ctr"/>
            <a:r>
              <a:rPr lang="en-TT" dirty="0" smtClean="0"/>
              <a:t>Content </a:t>
            </a:r>
            <a:endParaRPr lang="en-TT" dirty="0"/>
          </a:p>
        </p:txBody>
      </p:sp>
      <p:sp>
        <p:nvSpPr>
          <p:cNvPr id="3" name="Content Placeholder 2"/>
          <p:cNvSpPr>
            <a:spLocks noGrp="1"/>
          </p:cNvSpPr>
          <p:nvPr>
            <p:ph idx="1"/>
          </p:nvPr>
        </p:nvSpPr>
        <p:spPr>
          <a:xfrm>
            <a:off x="539552" y="2060848"/>
            <a:ext cx="8003232" cy="4389120"/>
          </a:xfrm>
        </p:spPr>
        <p:txBody>
          <a:bodyPr/>
          <a:lstStyle/>
          <a:p>
            <a:pPr>
              <a:buFont typeface="Wingdings" pitchFamily="2" charset="2"/>
              <a:buChar char="v"/>
            </a:pPr>
            <a:r>
              <a:rPr lang="en-US" dirty="0" smtClean="0"/>
              <a:t>What do we mean by facilitating participatory forest management (PFM)?</a:t>
            </a:r>
          </a:p>
          <a:p>
            <a:pPr>
              <a:buFont typeface="Wingdings" pitchFamily="2" charset="2"/>
              <a:buChar char="v"/>
            </a:pPr>
            <a:r>
              <a:rPr lang="en-TT" dirty="0" smtClean="0"/>
              <a:t>The concept of PFM</a:t>
            </a:r>
          </a:p>
          <a:p>
            <a:pPr>
              <a:buFont typeface="Wingdings" pitchFamily="2" charset="2"/>
              <a:buChar char="v"/>
            </a:pPr>
            <a:r>
              <a:rPr lang="en-TT" dirty="0" smtClean="0"/>
              <a:t>Benefits of PFM</a:t>
            </a:r>
          </a:p>
          <a:p>
            <a:pPr>
              <a:buFont typeface="Wingdings" pitchFamily="2" charset="2"/>
              <a:buChar char="v"/>
            </a:pPr>
            <a:r>
              <a:rPr lang="en-TT" dirty="0" smtClean="0"/>
              <a:t>Challenges to doing PFM</a:t>
            </a:r>
          </a:p>
          <a:p>
            <a:pPr>
              <a:buFont typeface="Wingdings" pitchFamily="2" charset="2"/>
              <a:buChar char="v"/>
            </a:pPr>
            <a:r>
              <a:rPr lang="en-TT" dirty="0" smtClean="0"/>
              <a:t>Summary</a:t>
            </a:r>
          </a:p>
          <a:p>
            <a:pPr>
              <a:buFont typeface="Wingdings" pitchFamily="2" charset="2"/>
              <a:buChar char="v"/>
            </a:pPr>
            <a:r>
              <a:rPr lang="en-TT" dirty="0" smtClean="0"/>
              <a:t>What can you do?</a:t>
            </a:r>
          </a:p>
          <a:p>
            <a:pPr>
              <a:buFont typeface="Wingdings" pitchFamily="2" charset="2"/>
              <a:buChar char="v"/>
            </a:pPr>
            <a:r>
              <a:rPr lang="en-TT" dirty="0" smtClean="0"/>
              <a:t>Questions</a:t>
            </a:r>
          </a:p>
          <a:p>
            <a:pPr>
              <a:buFont typeface="Wingdings" pitchFamily="2" charset="2"/>
              <a:buChar char="v"/>
            </a:pPr>
            <a:endParaRPr lang="en-TT" dirty="0" smtClean="0"/>
          </a:p>
          <a:p>
            <a:endParaRPr lang="en-TT" dirty="0" smtClean="0"/>
          </a:p>
          <a:p>
            <a:endParaRPr lang="en-US" b="1" dirty="0" smtClean="0"/>
          </a:p>
          <a:p>
            <a:endParaRPr lang="en-TT" dirty="0"/>
          </a:p>
        </p:txBody>
      </p:sp>
      <p:pic>
        <p:nvPicPr>
          <p:cNvPr id="6" name="Picture 2"/>
          <p:cNvPicPr>
            <a:picLocks noChangeAspect="1" noChangeArrowheads="1"/>
          </p:cNvPicPr>
          <p:nvPr/>
        </p:nvPicPr>
        <p:blipFill>
          <a:blip r:embed="rId2" cstate="print"/>
          <a:srcRect/>
          <a:stretch>
            <a:fillRect/>
          </a:stretch>
        </p:blipFill>
        <p:spPr bwMode="auto">
          <a:xfrm>
            <a:off x="5580112" y="3140968"/>
            <a:ext cx="3168352" cy="2903989"/>
          </a:xfrm>
          <a:prstGeom prst="rect">
            <a:avLst/>
          </a:prstGeom>
          <a:noFill/>
          <a:ln w="9525">
            <a:noFill/>
            <a:miter lim="800000"/>
            <a:headEnd/>
            <a:tailEnd/>
          </a:ln>
        </p:spPr>
      </p:pic>
      <p:sp>
        <p:nvSpPr>
          <p:cNvPr id="7" name="TextBox 6"/>
          <p:cNvSpPr txBox="1"/>
          <p:nvPr/>
        </p:nvSpPr>
        <p:spPr>
          <a:xfrm>
            <a:off x="5580112" y="6021288"/>
            <a:ext cx="3168352" cy="646331"/>
          </a:xfrm>
          <a:prstGeom prst="rect">
            <a:avLst/>
          </a:prstGeom>
          <a:solidFill>
            <a:schemeClr val="accent3"/>
          </a:solidFill>
        </p:spPr>
        <p:txBody>
          <a:bodyPr wrap="square" rtlCol="0">
            <a:spAutoFit/>
          </a:bodyPr>
          <a:lstStyle/>
          <a:p>
            <a:r>
              <a:rPr lang="en-TT" dirty="0" smtClean="0"/>
              <a:t>Stakeholders in Saint Lucia discussing approaches to PFM</a:t>
            </a:r>
            <a:endParaRPr lang="en-T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40768"/>
            <a:ext cx="8841160" cy="1143000"/>
          </a:xfrm>
        </p:spPr>
        <p:txBody>
          <a:bodyPr>
            <a:normAutofit fontScale="90000"/>
          </a:bodyPr>
          <a:lstStyle/>
          <a:p>
            <a:pPr algn="ctr"/>
            <a:r>
              <a:rPr lang="en-US" sz="4900" dirty="0"/>
              <a:t>What do we mean by facilitating </a:t>
            </a:r>
            <a:r>
              <a:rPr lang="en-US" sz="4900" dirty="0" smtClean="0"/>
              <a:t>PFM?</a:t>
            </a:r>
            <a:endParaRPr lang="en-TT" dirty="0"/>
          </a:p>
        </p:txBody>
      </p:sp>
      <p:sp>
        <p:nvSpPr>
          <p:cNvPr id="3" name="Content Placeholder 2"/>
          <p:cNvSpPr>
            <a:spLocks noGrp="1"/>
          </p:cNvSpPr>
          <p:nvPr>
            <p:ph idx="1"/>
          </p:nvPr>
        </p:nvSpPr>
        <p:spPr>
          <a:xfrm>
            <a:off x="467544" y="2609528"/>
            <a:ext cx="8229600" cy="4248472"/>
          </a:xfrm>
        </p:spPr>
        <p:txBody>
          <a:bodyPr>
            <a:normAutofit lnSpcReduction="10000"/>
          </a:bodyPr>
          <a:lstStyle/>
          <a:p>
            <a:r>
              <a:rPr lang="en-TT" dirty="0" smtClean="0"/>
              <a:t>PFM is </a:t>
            </a:r>
            <a:r>
              <a:rPr lang="en-US" i="1" dirty="0"/>
              <a:t>structured collaboration among stakeholders in which they influence and share control over decisions which determine how forest resources are conserved, accessed, used, transformed and marketed</a:t>
            </a:r>
            <a:r>
              <a:rPr lang="en-US" i="1" dirty="0" smtClean="0"/>
              <a:t>.</a:t>
            </a:r>
          </a:p>
          <a:p>
            <a:pPr>
              <a:buNone/>
            </a:pPr>
            <a:endParaRPr lang="en-US" i="1" dirty="0" smtClean="0"/>
          </a:p>
          <a:p>
            <a:r>
              <a:rPr lang="en-US" dirty="0"/>
              <a:t>Facilitation </a:t>
            </a:r>
            <a:r>
              <a:rPr lang="en-US" dirty="0" smtClean="0"/>
              <a:t>is </a:t>
            </a:r>
            <a:r>
              <a:rPr lang="en-US" i="1" dirty="0" smtClean="0"/>
              <a:t>the </a:t>
            </a:r>
            <a:r>
              <a:rPr lang="en-US" i="1" dirty="0"/>
              <a:t>process of helping groups or individuals come to a common objective </a:t>
            </a:r>
            <a:r>
              <a:rPr lang="en-TT" i="1" dirty="0"/>
              <a:t>without imposing or dictating an outcome</a:t>
            </a:r>
            <a:endParaRPr lang="en-TT"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Process of facilitating PFM</a:t>
            </a:r>
            <a:endParaRPr lang="en-TT" dirty="0"/>
          </a:p>
        </p:txBody>
      </p:sp>
      <p:sp>
        <p:nvSpPr>
          <p:cNvPr id="3" name="Content Placeholder 2"/>
          <p:cNvSpPr>
            <a:spLocks noGrp="1"/>
          </p:cNvSpPr>
          <p:nvPr>
            <p:ph idx="1"/>
          </p:nvPr>
        </p:nvSpPr>
        <p:spPr>
          <a:xfrm>
            <a:off x="457200" y="2708920"/>
            <a:ext cx="8229600" cy="3988743"/>
          </a:xfrm>
        </p:spPr>
        <p:txBody>
          <a:bodyPr/>
          <a:lstStyle/>
          <a:p>
            <a:pPr marL="514350" indent="-514350">
              <a:buFont typeface="+mj-lt"/>
              <a:buAutoNum type="arabicPeriod"/>
            </a:pPr>
            <a:r>
              <a:rPr lang="en-TT" dirty="0" smtClean="0"/>
              <a:t>Stakeholder identification and analysis</a:t>
            </a:r>
          </a:p>
          <a:p>
            <a:pPr marL="514350" indent="-514350">
              <a:buFont typeface="+mj-lt"/>
              <a:buAutoNum type="arabicPeriod"/>
            </a:pPr>
            <a:r>
              <a:rPr lang="en-TT" dirty="0" smtClean="0"/>
              <a:t>Mobilising stakeholders</a:t>
            </a:r>
          </a:p>
          <a:p>
            <a:pPr marL="514350" indent="-514350">
              <a:buFont typeface="+mj-lt"/>
              <a:buAutoNum type="arabicPeriod"/>
            </a:pPr>
            <a:r>
              <a:rPr lang="en-TT" dirty="0" smtClean="0"/>
              <a:t>Facilitate discussions</a:t>
            </a:r>
          </a:p>
          <a:p>
            <a:pPr marL="514350" indent="-514350">
              <a:buFont typeface="+mj-lt"/>
              <a:buAutoNum type="arabicPeriod"/>
            </a:pPr>
            <a:r>
              <a:rPr lang="en-TT" dirty="0" smtClean="0"/>
              <a:t>Develop consensus on decisions</a:t>
            </a:r>
          </a:p>
          <a:p>
            <a:pPr marL="514350" indent="-514350">
              <a:buFont typeface="+mj-lt"/>
              <a:buAutoNum type="arabicPeriod"/>
            </a:pPr>
            <a:r>
              <a:rPr lang="en-TT" dirty="0" smtClean="0"/>
              <a:t>Validate consensus</a:t>
            </a:r>
          </a:p>
          <a:p>
            <a:pPr marL="514350" indent="-514350">
              <a:buFont typeface="+mj-lt"/>
              <a:buAutoNum type="arabicPeriod"/>
            </a:pPr>
            <a:r>
              <a:rPr lang="en-TT" dirty="0" smtClean="0"/>
              <a:t>Evaluate results and lessons </a:t>
            </a:r>
            <a:endParaRPr lang="en-TT"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8229600" cy="1143000"/>
          </a:xfrm>
        </p:spPr>
        <p:txBody>
          <a:bodyPr/>
          <a:lstStyle/>
          <a:p>
            <a:pPr algn="ctr"/>
            <a:r>
              <a:rPr lang="en-TT" dirty="0" smtClean="0"/>
              <a:t>Benefits of PFM</a:t>
            </a:r>
            <a:endParaRPr lang="en-TT" dirty="0"/>
          </a:p>
        </p:txBody>
      </p:sp>
      <p:sp>
        <p:nvSpPr>
          <p:cNvPr id="3" name="Content Placeholder 2"/>
          <p:cNvSpPr>
            <a:spLocks noGrp="1"/>
          </p:cNvSpPr>
          <p:nvPr>
            <p:ph idx="1"/>
          </p:nvPr>
        </p:nvSpPr>
        <p:spPr>
          <a:xfrm>
            <a:off x="395536" y="2594248"/>
            <a:ext cx="8229600" cy="4263752"/>
          </a:xfrm>
        </p:spPr>
        <p:txBody>
          <a:bodyPr>
            <a:normAutofit/>
          </a:bodyPr>
          <a:lstStyle/>
          <a:p>
            <a:r>
              <a:rPr lang="en-US" dirty="0"/>
              <a:t>Contributes to building consensus on controversial issues</a:t>
            </a:r>
            <a:endParaRPr lang="en-TT" dirty="0"/>
          </a:p>
          <a:p>
            <a:r>
              <a:rPr lang="en-US" dirty="0"/>
              <a:t>Identifies opportunities to enhance livelihoods</a:t>
            </a:r>
            <a:endParaRPr lang="en-TT" dirty="0"/>
          </a:p>
          <a:p>
            <a:r>
              <a:rPr lang="en-US" dirty="0"/>
              <a:t>Builds the capacity of </a:t>
            </a:r>
            <a:r>
              <a:rPr lang="en-US" dirty="0" smtClean="0"/>
              <a:t>stakeholders</a:t>
            </a:r>
          </a:p>
          <a:p>
            <a:r>
              <a:rPr lang="en-US" dirty="0"/>
              <a:t>Gives voice to </a:t>
            </a:r>
            <a:r>
              <a:rPr lang="en-US" dirty="0" smtClean="0"/>
              <a:t>stakeholders</a:t>
            </a:r>
            <a:endParaRPr lang="en-TT" dirty="0"/>
          </a:p>
          <a:p>
            <a:r>
              <a:rPr lang="en-US" dirty="0"/>
              <a:t>Promotes awareness on forest management issues</a:t>
            </a:r>
            <a:endParaRPr lang="en-TT" dirty="0"/>
          </a:p>
          <a:p>
            <a:endParaRPr lang="en-TT"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84784"/>
            <a:ext cx="8229600" cy="1080120"/>
          </a:xfrm>
        </p:spPr>
        <p:txBody>
          <a:bodyPr/>
          <a:lstStyle/>
          <a:p>
            <a:pPr algn="ctr"/>
            <a:r>
              <a:rPr lang="en-TT" dirty="0" smtClean="0"/>
              <a:t>Challenges with </a:t>
            </a:r>
            <a:r>
              <a:rPr lang="en-TT" dirty="0" smtClean="0"/>
              <a:t>PFM:</a:t>
            </a:r>
            <a:br>
              <a:rPr lang="en-TT" dirty="0" smtClean="0"/>
            </a:br>
            <a:r>
              <a:rPr lang="en-TT" dirty="0" smtClean="0"/>
              <a:t>Capacity </a:t>
            </a:r>
            <a:r>
              <a:rPr lang="en-TT" dirty="0" smtClean="0"/>
              <a:t>to facilitate</a:t>
            </a:r>
            <a:endParaRPr lang="en-TT" dirty="0"/>
          </a:p>
        </p:txBody>
      </p:sp>
      <p:sp>
        <p:nvSpPr>
          <p:cNvPr id="3" name="Content Placeholder 2"/>
          <p:cNvSpPr>
            <a:spLocks noGrp="1"/>
          </p:cNvSpPr>
          <p:nvPr>
            <p:ph idx="1"/>
          </p:nvPr>
        </p:nvSpPr>
        <p:spPr>
          <a:xfrm>
            <a:off x="539552" y="2940968"/>
            <a:ext cx="8229600" cy="3917032"/>
          </a:xfrm>
        </p:spPr>
        <p:txBody>
          <a:bodyPr>
            <a:normAutofit fontScale="92500" lnSpcReduction="10000"/>
          </a:bodyPr>
          <a:lstStyle/>
          <a:p>
            <a:r>
              <a:rPr lang="en-GB" sz="3800" dirty="0"/>
              <a:t>Capacity to </a:t>
            </a:r>
            <a:r>
              <a:rPr lang="en-GB" sz="3800" dirty="0" smtClean="0"/>
              <a:t>facilitate</a:t>
            </a:r>
          </a:p>
          <a:p>
            <a:pPr lvl="2">
              <a:buNone/>
            </a:pPr>
            <a:r>
              <a:rPr lang="en-GB" sz="3200" dirty="0" smtClean="0"/>
              <a:t>Key capacities of a facilitator</a:t>
            </a:r>
          </a:p>
          <a:p>
            <a:pPr lvl="3">
              <a:buFont typeface="Wingdings" pitchFamily="2" charset="2"/>
              <a:buChar char="§"/>
            </a:pPr>
            <a:r>
              <a:rPr lang="en-GB" sz="3000" dirty="0" smtClean="0"/>
              <a:t>Neutral perspective</a:t>
            </a:r>
          </a:p>
          <a:p>
            <a:pPr lvl="3">
              <a:buFont typeface="Wingdings" pitchFamily="2" charset="2"/>
              <a:buChar char="§"/>
            </a:pPr>
            <a:r>
              <a:rPr lang="en-GB" sz="3000" dirty="0"/>
              <a:t>W</a:t>
            </a:r>
            <a:r>
              <a:rPr lang="en-GB" sz="3000" dirty="0" smtClean="0"/>
              <a:t>orld </a:t>
            </a:r>
            <a:r>
              <a:rPr lang="en-GB" sz="3000" dirty="0"/>
              <a:t>view and </a:t>
            </a:r>
            <a:r>
              <a:rPr lang="en-GB" sz="3000" dirty="0" smtClean="0"/>
              <a:t>philosophy</a:t>
            </a:r>
          </a:p>
          <a:p>
            <a:pPr lvl="3">
              <a:buFont typeface="Wingdings" pitchFamily="2" charset="2"/>
              <a:buChar char="§"/>
            </a:pPr>
            <a:r>
              <a:rPr lang="en-GB" sz="3000" dirty="0" smtClean="0"/>
              <a:t>Culture </a:t>
            </a:r>
            <a:r>
              <a:rPr lang="en-GB" sz="3000" dirty="0"/>
              <a:t>and focus that are </a:t>
            </a:r>
            <a:r>
              <a:rPr lang="en-GB" sz="3000" dirty="0" smtClean="0"/>
              <a:t>process-oriented</a:t>
            </a:r>
          </a:p>
          <a:p>
            <a:pPr lvl="3">
              <a:buFont typeface="Wingdings" pitchFamily="2" charset="2"/>
              <a:buChar char="§"/>
            </a:pPr>
            <a:r>
              <a:rPr lang="en-GB" sz="3000" dirty="0" smtClean="0"/>
              <a:t> Responsive </a:t>
            </a:r>
            <a:r>
              <a:rPr lang="en-GB" sz="3000" dirty="0"/>
              <a:t>and able to </a:t>
            </a:r>
            <a:r>
              <a:rPr lang="en-GB" sz="3000" dirty="0" smtClean="0"/>
              <a:t>adapt</a:t>
            </a:r>
          </a:p>
          <a:p>
            <a:pPr lvl="3">
              <a:buFont typeface="Wingdings" pitchFamily="2" charset="2"/>
              <a:buChar char="§"/>
            </a:pPr>
            <a:r>
              <a:rPr lang="en-GB" sz="3000" dirty="0" smtClean="0"/>
              <a:t>Advanced skills</a:t>
            </a:r>
          </a:p>
          <a:p>
            <a:pPr lvl="3">
              <a:buFont typeface="Wingdings" pitchFamily="2" charset="2"/>
              <a:buChar char="§"/>
            </a:pPr>
            <a:r>
              <a:rPr lang="en-GB" sz="3000" dirty="0" smtClean="0"/>
              <a:t>Knowledge</a:t>
            </a:r>
            <a:endParaRPr lang="en-GB" sz="2800" dirty="0" smtClean="0"/>
          </a:p>
          <a:p>
            <a:pPr lvl="2"/>
            <a:endParaRPr lang="en-TT" dirty="0"/>
          </a:p>
          <a:p>
            <a:endParaRPr lang="en-TT"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340768"/>
            <a:ext cx="8229600" cy="1143000"/>
          </a:xfrm>
        </p:spPr>
        <p:txBody>
          <a:bodyPr>
            <a:normAutofit fontScale="90000"/>
          </a:bodyPr>
          <a:lstStyle/>
          <a:p>
            <a:r>
              <a:rPr lang="en-TT" dirty="0" smtClean="0"/>
              <a:t>Challenges with PFM: </a:t>
            </a:r>
            <a:br>
              <a:rPr lang="en-TT" dirty="0" smtClean="0"/>
            </a:br>
            <a:r>
              <a:rPr lang="en-TT" dirty="0" smtClean="0"/>
              <a:t>Capacity to facilitate</a:t>
            </a:r>
            <a:endParaRPr lang="en-TT" dirty="0"/>
          </a:p>
        </p:txBody>
      </p:sp>
      <p:sp>
        <p:nvSpPr>
          <p:cNvPr id="3" name="Content Placeholder 2"/>
          <p:cNvSpPr>
            <a:spLocks noGrp="1"/>
          </p:cNvSpPr>
          <p:nvPr>
            <p:ph idx="1"/>
          </p:nvPr>
        </p:nvSpPr>
        <p:spPr>
          <a:xfrm>
            <a:off x="491607" y="2564360"/>
            <a:ext cx="8229600" cy="4353347"/>
          </a:xfrm>
        </p:spPr>
        <p:txBody>
          <a:bodyPr/>
          <a:lstStyle/>
          <a:p>
            <a:r>
              <a:rPr lang="en-US" dirty="0" smtClean="0"/>
              <a:t>Capacity to participate</a:t>
            </a:r>
          </a:p>
          <a:p>
            <a:pPr lvl="2"/>
            <a:r>
              <a:rPr lang="en-US" dirty="0" smtClean="0"/>
              <a:t>World view / philosophy</a:t>
            </a:r>
          </a:p>
          <a:p>
            <a:pPr lvl="2"/>
            <a:r>
              <a:rPr lang="en-US" dirty="0" smtClean="0"/>
              <a:t>Culture</a:t>
            </a:r>
          </a:p>
          <a:p>
            <a:pPr lvl="2"/>
            <a:r>
              <a:rPr lang="en-US" dirty="0" smtClean="0"/>
              <a:t>Structure</a:t>
            </a:r>
          </a:p>
          <a:p>
            <a:pPr lvl="2"/>
            <a:r>
              <a:rPr lang="en-US" dirty="0" smtClean="0"/>
              <a:t>Adaptive culture and strategies</a:t>
            </a:r>
          </a:p>
          <a:p>
            <a:pPr lvl="2"/>
            <a:r>
              <a:rPr lang="en-US" dirty="0" smtClean="0"/>
              <a:t>Linkages</a:t>
            </a:r>
          </a:p>
          <a:p>
            <a:pPr lvl="2"/>
            <a:r>
              <a:rPr lang="en-US" dirty="0" smtClean="0"/>
              <a:t>Skills, knowledge, abilities</a:t>
            </a:r>
          </a:p>
          <a:p>
            <a:pPr lvl="2"/>
            <a:r>
              <a:rPr lang="en-US" dirty="0" smtClean="0"/>
              <a:t>Material  resources</a:t>
            </a:r>
            <a:endParaRPr lang="en-TT" dirty="0" smtClean="0"/>
          </a:p>
          <a:p>
            <a:r>
              <a:rPr lang="en-GB" dirty="0" smtClean="0"/>
              <a:t>Time</a:t>
            </a:r>
          </a:p>
          <a:p>
            <a:endParaRPr lang="en-GB" dirty="0"/>
          </a:p>
          <a:p>
            <a:endParaRPr lang="en-TT" dirty="0" smtClean="0"/>
          </a:p>
          <a:p>
            <a:endParaRPr lang="en-TT"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628800"/>
            <a:ext cx="8229600" cy="1068728"/>
          </a:xfrm>
        </p:spPr>
        <p:txBody>
          <a:bodyPr/>
          <a:lstStyle/>
          <a:p>
            <a:pPr algn="ctr"/>
            <a:r>
              <a:rPr lang="en-TT" dirty="0" smtClean="0"/>
              <a:t>Summary</a:t>
            </a:r>
            <a:endParaRPr lang="en-TT" dirty="0"/>
          </a:p>
        </p:txBody>
      </p:sp>
      <p:sp>
        <p:nvSpPr>
          <p:cNvPr id="3" name="Content Placeholder 2"/>
          <p:cNvSpPr>
            <a:spLocks noGrp="1"/>
          </p:cNvSpPr>
          <p:nvPr>
            <p:ph idx="1"/>
          </p:nvPr>
        </p:nvSpPr>
        <p:spPr/>
        <p:txBody>
          <a:bodyPr>
            <a:normAutofit fontScale="92500" lnSpcReduction="10000"/>
          </a:bodyPr>
          <a:lstStyle/>
          <a:p>
            <a:pPr lvl="0">
              <a:buFont typeface="Wingdings" pitchFamily="2" charset="2"/>
              <a:buChar char="v"/>
            </a:pPr>
            <a:r>
              <a:rPr lang="en-TT" dirty="0"/>
              <a:t>Participatory forest management increases and sustains benefits to stakeholders</a:t>
            </a:r>
            <a:r>
              <a:rPr lang="en-TT" dirty="0" smtClean="0"/>
              <a:t>.</a:t>
            </a:r>
          </a:p>
          <a:p>
            <a:pPr lvl="0">
              <a:buFont typeface="Wingdings" pitchFamily="2" charset="2"/>
              <a:buChar char="v"/>
            </a:pPr>
            <a:endParaRPr lang="en-TT" dirty="0"/>
          </a:p>
          <a:p>
            <a:pPr>
              <a:buFont typeface="Wingdings" pitchFamily="2" charset="2"/>
              <a:buChar char="v"/>
            </a:pPr>
            <a:r>
              <a:rPr lang="en-TT" dirty="0"/>
              <a:t>Forest managers in the Caribbean need to have the capacity to facilitate participatory processes for effective management of forest goods and services to ensure that the resources are conserved and people benefit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40768"/>
            <a:ext cx="8229600" cy="1143000"/>
          </a:xfrm>
        </p:spPr>
        <p:txBody>
          <a:bodyPr/>
          <a:lstStyle/>
          <a:p>
            <a:pPr algn="ctr"/>
            <a:r>
              <a:rPr lang="en-TT" dirty="0" smtClean="0"/>
              <a:t>What can you do?</a:t>
            </a:r>
            <a:endParaRPr lang="en-TT" dirty="0"/>
          </a:p>
        </p:txBody>
      </p:sp>
      <p:sp>
        <p:nvSpPr>
          <p:cNvPr id="3" name="Content Placeholder 2"/>
          <p:cNvSpPr>
            <a:spLocks noGrp="1"/>
          </p:cNvSpPr>
          <p:nvPr>
            <p:ph idx="1"/>
          </p:nvPr>
        </p:nvSpPr>
        <p:spPr>
          <a:xfrm>
            <a:off x="914400" y="2420888"/>
            <a:ext cx="8229600" cy="4781128"/>
          </a:xfrm>
        </p:spPr>
        <p:txBody>
          <a:bodyPr>
            <a:normAutofit/>
          </a:bodyPr>
          <a:lstStyle/>
          <a:p>
            <a:pPr lvl="0">
              <a:buFont typeface="Wingdings" pitchFamily="2" charset="2"/>
              <a:buChar char="ü"/>
            </a:pPr>
            <a:r>
              <a:rPr lang="en-TT" dirty="0">
                <a:solidFill>
                  <a:srgbClr val="00B050"/>
                </a:solidFill>
              </a:rPr>
              <a:t>Advocate for and support PFM approaches </a:t>
            </a:r>
            <a:r>
              <a:rPr lang="en-TT" dirty="0"/>
              <a:t>that ensure that stakeholders equitably share control over decisions which manage forest goods and services</a:t>
            </a:r>
            <a:r>
              <a:rPr lang="en-TT" dirty="0" smtClean="0"/>
              <a:t>.</a:t>
            </a:r>
          </a:p>
          <a:p>
            <a:pPr lvl="0">
              <a:buFont typeface="Wingdings" pitchFamily="2" charset="2"/>
              <a:buChar char="ü"/>
            </a:pPr>
            <a:endParaRPr lang="en-TT" dirty="0"/>
          </a:p>
          <a:p>
            <a:pPr lvl="0">
              <a:buFont typeface="Wingdings" pitchFamily="2" charset="2"/>
              <a:buChar char="ü"/>
            </a:pPr>
            <a:r>
              <a:rPr lang="en-TT" dirty="0">
                <a:solidFill>
                  <a:srgbClr val="00B050"/>
                </a:solidFill>
              </a:rPr>
              <a:t>Insist</a:t>
            </a:r>
            <a:r>
              <a:rPr lang="en-TT" dirty="0"/>
              <a:t> </a:t>
            </a:r>
            <a:r>
              <a:rPr lang="en-TT" dirty="0">
                <a:solidFill>
                  <a:srgbClr val="00B050"/>
                </a:solidFill>
              </a:rPr>
              <a:t>on having independent and skilled facilitators </a:t>
            </a:r>
            <a:r>
              <a:rPr lang="en-TT" dirty="0"/>
              <a:t>when engaging in participatory processes. </a:t>
            </a:r>
          </a:p>
          <a:p>
            <a:pPr lvl="0">
              <a:buNone/>
            </a:pPr>
            <a:endParaRPr lang="en-TT"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284</TotalTime>
  <Words>1912</Words>
  <Application>Microsoft Office PowerPoint</Application>
  <PresentationFormat>On-screen Show (4:3)</PresentationFormat>
  <Paragraphs>201</Paragraphs>
  <Slides>12</Slides>
  <Notes>4</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Building capacity to facilitate stakeholder participation in forest management in the Caribbean islands</vt:lpstr>
      <vt:lpstr>Content </vt:lpstr>
      <vt:lpstr>What do we mean by facilitating PFM?</vt:lpstr>
      <vt:lpstr>Process of facilitating PFM</vt:lpstr>
      <vt:lpstr>Benefits of PFM</vt:lpstr>
      <vt:lpstr>Challenges with PFM: Capacity to facilitate</vt:lpstr>
      <vt:lpstr>Challenges with PFM:  Capacity to facilitate</vt:lpstr>
      <vt:lpstr>Summary</vt:lpstr>
      <vt:lpstr>What can you do?</vt:lpstr>
      <vt:lpstr>What can you do?</vt:lpstr>
      <vt:lpstr>Any questions ??</vt:lpstr>
      <vt:lpstr>Thank you.</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capacity to facilitate stakeholder participation in forest management in the Caribbean islands</dc:title>
  <dc:creator>neila</dc:creator>
  <cp:lastModifiedBy>CANARI Technical Officer</cp:lastModifiedBy>
  <cp:revision>61</cp:revision>
  <dcterms:created xsi:type="dcterms:W3CDTF">2012-12-06T16:42:57Z</dcterms:created>
  <dcterms:modified xsi:type="dcterms:W3CDTF">2013-03-19T14:34:58Z</dcterms:modified>
</cp:coreProperties>
</file>